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5" r:id="rId3"/>
    <p:sldId id="30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7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Результаты</a:t>
            </a:r>
            <a:r>
              <a:rPr lang="ru-RU" baseline="0" dirty="0"/>
              <a:t> анкетирования. Средний балл</a:t>
            </a:r>
            <a:endParaRPr lang="ru-RU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Результаты. Ординатура</c:v>
                </c:pt>
              </c:strCache>
            </c:strRef>
          </c:tx>
          <c:invertIfNegative val="0"/>
          <c:cat>
            <c:strRef>
              <c:f>Лист1!$A$2:$A$23</c:f>
              <c:strCache>
                <c:ptCount val="22"/>
                <c:pt idx="0">
                  <c:v>Вопрос 1</c:v>
                </c:pt>
                <c:pt idx="1">
                  <c:v>Вопрос 2</c:v>
                </c:pt>
                <c:pt idx="2">
                  <c:v>Вопрос 3</c:v>
                </c:pt>
                <c:pt idx="3">
                  <c:v>Вопрос 4</c:v>
                </c:pt>
                <c:pt idx="4">
                  <c:v>Вопрос 5</c:v>
                </c:pt>
                <c:pt idx="5">
                  <c:v>Вопрос 6</c:v>
                </c:pt>
                <c:pt idx="6">
                  <c:v>Вопрос 7</c:v>
                </c:pt>
                <c:pt idx="7">
                  <c:v>Вопрос 8</c:v>
                </c:pt>
                <c:pt idx="8">
                  <c:v>Вопрос 9</c:v>
                </c:pt>
                <c:pt idx="9">
                  <c:v>Вопрос 10</c:v>
                </c:pt>
                <c:pt idx="10">
                  <c:v>Вопрос 11</c:v>
                </c:pt>
                <c:pt idx="11">
                  <c:v>Вопрос 12</c:v>
                </c:pt>
                <c:pt idx="12">
                  <c:v>Вопрос 13</c:v>
                </c:pt>
                <c:pt idx="13">
                  <c:v>Вопрос 14</c:v>
                </c:pt>
                <c:pt idx="14">
                  <c:v>Вопрос 15</c:v>
                </c:pt>
                <c:pt idx="15">
                  <c:v>Вопрос 16</c:v>
                </c:pt>
                <c:pt idx="16">
                  <c:v>Вопрос 17</c:v>
                </c:pt>
                <c:pt idx="17">
                  <c:v>Вопрос 18</c:v>
                </c:pt>
                <c:pt idx="18">
                  <c:v>Вопрос 19</c:v>
                </c:pt>
                <c:pt idx="19">
                  <c:v>Вопрос 20</c:v>
                </c:pt>
                <c:pt idx="20">
                  <c:v>Вопрос 21</c:v>
                </c:pt>
                <c:pt idx="21">
                  <c:v>Вопрос 22</c:v>
                </c:pt>
              </c:strCache>
            </c:strRef>
          </c:cat>
          <c:val>
            <c:numRef>
              <c:f>Лист1!$B$2:$B$23</c:f>
              <c:numCache>
                <c:formatCode>General</c:formatCode>
                <c:ptCount val="22"/>
                <c:pt idx="0" formatCode="0.00">
                  <c:v>4.49</c:v>
                </c:pt>
                <c:pt idx="1">
                  <c:v>4.5999999999999996</c:v>
                </c:pt>
                <c:pt idx="2">
                  <c:v>4.63</c:v>
                </c:pt>
                <c:pt idx="3">
                  <c:v>4.5999999999999996</c:v>
                </c:pt>
                <c:pt idx="4">
                  <c:v>4.5999999999999996</c:v>
                </c:pt>
                <c:pt idx="5">
                  <c:v>4.57</c:v>
                </c:pt>
                <c:pt idx="6">
                  <c:v>4.5999999999999996</c:v>
                </c:pt>
                <c:pt idx="7">
                  <c:v>4.78</c:v>
                </c:pt>
                <c:pt idx="8">
                  <c:v>4.66</c:v>
                </c:pt>
                <c:pt idx="9">
                  <c:v>4.66</c:v>
                </c:pt>
                <c:pt idx="10">
                  <c:v>4.6399999999999997</c:v>
                </c:pt>
                <c:pt idx="11">
                  <c:v>4.4800000000000004</c:v>
                </c:pt>
                <c:pt idx="12">
                  <c:v>4.6100000000000003</c:v>
                </c:pt>
                <c:pt idx="13">
                  <c:v>4.72</c:v>
                </c:pt>
                <c:pt idx="14">
                  <c:v>4.63</c:v>
                </c:pt>
                <c:pt idx="15">
                  <c:v>4.63</c:v>
                </c:pt>
                <c:pt idx="16">
                  <c:v>4.3499999999999996</c:v>
                </c:pt>
                <c:pt idx="17">
                  <c:v>4.37</c:v>
                </c:pt>
                <c:pt idx="18">
                  <c:v>4.45</c:v>
                </c:pt>
                <c:pt idx="19">
                  <c:v>4.7699999999999996</c:v>
                </c:pt>
                <c:pt idx="20">
                  <c:v>4.79</c:v>
                </c:pt>
                <c:pt idx="21" formatCode="0.00">
                  <c:v>4.78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1D-4599-B04D-60C3F8CB2B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933952"/>
        <c:axId val="159983488"/>
      </c:barChart>
      <c:catAx>
        <c:axId val="141933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9983488"/>
        <c:crosses val="autoZero"/>
        <c:auto val="1"/>
        <c:lblAlgn val="ctr"/>
        <c:lblOffset val="100"/>
        <c:noMultiLvlLbl val="0"/>
      </c:catAx>
      <c:valAx>
        <c:axId val="15998348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41933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36F59-8EDE-FA59-A810-9D995805B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830162-39D6-7FEF-00D0-346E0355EE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4490D5-F8BA-7CC6-A7C6-7BD5B4DF6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CAB689-1036-20D3-33DC-02A6FFCB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A99EA-3D0E-82C6-2599-2A389F456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3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307398-5550-EFC5-3EEA-46B786F64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6DBD1F-87FB-2AFD-AE64-E5D764354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CD4A36-F041-EA51-AA89-43ADFCEEF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F2E9C6-D45B-4182-39F7-E055D9AD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A02289-053B-B0BE-A1E3-30039E0B4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22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D57198-6696-26FE-8454-766467D81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1FF4E1-CE54-72DF-F2AE-032B9357A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11C349-38B0-3971-7C8C-E9A7F7EA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16D062-0940-DF33-E8DE-7D2EA3FE9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F0A794-CA4C-1A5E-FD05-2841DDE82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51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03BD-A396-FC62-37B9-1F41DAA0C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39280A-1EE1-53C5-9EE7-0F1F438E1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4EE279-14D9-6887-FE7B-A9DE5041E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171E80-DAEA-7854-2C8C-0C1F48BB7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0E5F4E-998F-C2EB-FA9C-FF7C7264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3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BCDD2-9C93-7010-2FDE-0C9939096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95EC4B-9D5E-EA10-8908-A73171619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EEAADC-7323-945F-94B7-83EA0079C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A62F96-4330-8D41-1E51-6F6028A6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7E7758-22C3-1A52-CB75-A6D0B4FD3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0FE2FA-9E2E-AE85-C6D6-C55DBC2A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38A7D1-EA8A-F272-6003-681A4469A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2B5D70-481A-93AA-A89B-49D1296AB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C2F6F7-76B7-E3A6-4BFB-5A541ED3D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3CA8D8-528A-ED8E-B0D0-43A73E0D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845E29-F579-2080-339E-5BCD1C7B5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072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5E5FB-6CE3-55D4-1628-392149D60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70150D-CA5E-9CBB-ADA1-009839A26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D94D56-6CAE-8A0D-4978-65B442938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A0AB107-FE64-E538-FA28-C8F7BC141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B41CED-6C5F-EB5A-1979-58CB3CB5BF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AD5A4F-7B23-5A22-4834-EE8DA9C5D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BF90C08-2EF2-F893-9E86-253C7535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3C77E9-E51C-B195-7B56-8BB85189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06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77079F-EDEA-07AE-A958-97A8C9350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125675-2636-CA0F-483D-2D3B5F843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4B06CF-C9A9-12B2-BEC0-C8473682B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518EE7-810E-CCB2-ABD2-651DC294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43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6370DDA-1318-0431-BD86-9EFCBAB7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7DDE0B-C965-8600-0645-AA74B2A90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8AABEF-E2B5-369D-2235-8BAC7B440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53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F6EA9-05EC-9353-AC87-DA6DB3AB3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A0777-E2E4-ABAF-CFA4-23047E719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E2E8D8-56A3-9223-0869-082A3C710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18B9352-CB81-8CFA-F8C3-C64DF8CF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25B1BF6-518B-2087-B3BB-9123188A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09DA15-8D50-1CDF-F144-67DF77316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86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DD992-EF83-F131-8B8F-087512B4E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194C819-D2D3-7E0E-4982-AE64524D2E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290043-0F62-FC2B-F951-A0843A4057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0FD1E6-6DE3-406A-9C61-7238F5276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FACA5F-80C2-EE6F-2AFD-5E0190DF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4FF69E0-AD4D-2A4D-3846-C726E1147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68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D87AF7-86C7-0419-D14F-DB644CB87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1EFD1A-83B2-7D34-7A83-EE4E434BC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4FF850-9B41-9D67-AC7B-B454D8FC2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D7EA8-AE9E-4460-AFBC-CC2A1846F73D}" type="datetimeFigureOut">
              <a:rPr lang="ru-RU" smtClean="0"/>
              <a:t>07.05.2025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CB5594-224E-F08E-1A8F-AD5A991D42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3561E4-1D5E-9578-DA95-7E20A1ECB8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85FB-E014-431E-B689-5B967D9BD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353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534" y="251565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ea typeface="+mn-ea"/>
                <a:cs typeface="+mn-cs"/>
              </a:rPr>
              <a:t>Аспирантура</a:t>
            </a:r>
          </a:p>
        </p:txBody>
      </p:sp>
      <p:pic>
        <p:nvPicPr>
          <p:cNvPr id="3" name="Изображение 6" descr="logo">
            <a:extLst>
              <a:ext uri="{FF2B5EF4-FFF2-40B4-BE49-F238E27FC236}">
                <a16:creationId xmlns:a16="http://schemas.microsoft.com/office/drawing/2014/main" id="{5512B10F-48CF-D8FF-7EE2-B6D2F40C75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39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6" descr="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100859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864" y="83819"/>
            <a:ext cx="11695176" cy="57912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ea typeface="+mn-ea"/>
                <a:cs typeface="+mn-cs"/>
              </a:rPr>
              <a:t>Результаты анкетирования. Аспирантура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60742" y="662941"/>
            <a:ext cx="4623099" cy="304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C00000"/>
                </a:solidFill>
              </a:rPr>
              <a:t>Всего 56 человек по 27 специальностям </a:t>
            </a:r>
            <a:endParaRPr lang="ru-RU" dirty="0"/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3D40263F-E2F6-1E06-5BB1-615687D09636}"/>
              </a:ext>
            </a:extLst>
          </p:cNvPr>
          <p:cNvGraphicFramePr/>
          <p:nvPr/>
        </p:nvGraphicFramePr>
        <p:xfrm>
          <a:off x="281940" y="876300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5889DE4-C922-28D9-0564-9753E947A12E}"/>
              </a:ext>
            </a:extLst>
          </p:cNvPr>
          <p:cNvSpPr txBox="1"/>
          <p:nvPr/>
        </p:nvSpPr>
        <p:spPr>
          <a:xfrm>
            <a:off x="137160" y="3980711"/>
            <a:ext cx="7766685" cy="29915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ru-RU" sz="1200" dirty="0">
                <a:solidFill>
                  <a:srgbClr val="C00000"/>
                </a:solidFill>
              </a:rPr>
              <a:t>Вопрос 1</a:t>
            </a:r>
            <a:r>
              <a:rPr lang="ru-RU" sz="1200" dirty="0"/>
              <a:t>.Соответствует ли структура программы Вашим ожиданиям?	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Вопрос 2. Оцените объём знаний, полученных Вами при изучении дисциплины, 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необходимый, по Вашему мнению, для Вашей будущей профессиональной деятельности?	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Вопрос 3. Удовлетворяет ли Вашим потребностям выделяемый объём времени ,отведенный 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на лекционные занятия?	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Вопрос 4. Удовлетворяет ли Вашим потребностям выделяемый объём времени ,отведенный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 на практические занятия ?	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Вопрос 5. Насколько Вы удовлетворены использованием на занятиях  современных методов 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обучения (деловые игры, дискуссии, ситуационные задачи, обучающие программы)?	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Вопрос 6. Какова Ваша удовлетворенность организацией и проведением лекций?	</a:t>
            </a:r>
          </a:p>
          <a:p>
            <a:pPr>
              <a:lnSpc>
                <a:spcPct val="120000"/>
              </a:lnSpc>
            </a:pPr>
            <a:r>
              <a:rPr lang="ru-RU" sz="1200" dirty="0"/>
              <a:t>Вопрос 7. Какова Ваша удовлетворенность организацией и проведением практических занятий?</a:t>
            </a:r>
          </a:p>
          <a:p>
            <a:r>
              <a:rPr lang="ru-RU" sz="1200" dirty="0"/>
              <a:t>Вопрос 8. Удовлетворяет ли Вашим потребностям литература, имеющаяся в библиотеке и </a:t>
            </a:r>
          </a:p>
          <a:p>
            <a:r>
              <a:rPr lang="ru-RU" sz="1200" dirty="0"/>
              <a:t>электронно-библиотечной системе ПИМУ?	</a:t>
            </a:r>
          </a:p>
        </p:txBody>
      </p:sp>
      <p:sp>
        <p:nvSpPr>
          <p:cNvPr id="7" name="Объект 5">
            <a:extLst>
              <a:ext uri="{FF2B5EF4-FFF2-40B4-BE49-F238E27FC236}">
                <a16:creationId xmlns:a16="http://schemas.microsoft.com/office/drawing/2014/main" id="{BC664654-678F-60F2-C217-19622905A227}"/>
              </a:ext>
            </a:extLst>
          </p:cNvPr>
          <p:cNvSpPr txBox="1">
            <a:spLocks/>
          </p:cNvSpPr>
          <p:nvPr/>
        </p:nvSpPr>
        <p:spPr>
          <a:xfrm>
            <a:off x="6590179" y="773431"/>
            <a:ext cx="5303520" cy="606552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9. Каково качество методического сопровождения самостоятельной работы обучающихся: наличие методических материалов и рекомендаций?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10. Насколько удовлетворяет Вашим потребностям вся информация, касающаяся учебного процесса кафедры, размещенная на сайте, СДО и информационных стендах?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11. Оцените, пожалуйста, качество ЭБС из любой точки, как внутри ПИМУ, так и вне его.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>
                <a:solidFill>
                  <a:srgbClr val="C00000"/>
                </a:solidFill>
              </a:rPr>
              <a:t>Вопрос 12</a:t>
            </a:r>
            <a:r>
              <a:rPr lang="ru-RU" sz="4400" dirty="0"/>
              <a:t>. Оцените, пожалуйста, качество подключения к порталу СДО из любой точки, как внутри ПИМУ, так и вне его.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13. Оцените организацию научно-исследовательской деятельности обучающегося на кафедре (возможность участия в работе научного студенческого кружка по дисциплине кафедры, в конференциях, семинарах и т.п.).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14. Насколько Вы удовлетворены организацией проведения преподавателями индивидуальных консультаций (отработок)?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15. Удовлетворяет ли Вас качество лекционных аудиторий, учебных помещений кафедры?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16. Удовлетворяет ли Вас оснащенность оборудованием, в том числе лабораторным?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>
                <a:solidFill>
                  <a:srgbClr val="C00000"/>
                </a:solidFill>
              </a:rPr>
              <a:t>Вопрос 17. </a:t>
            </a:r>
            <a:r>
              <a:rPr lang="ru-RU" sz="4400" dirty="0"/>
              <a:t>Удовлетворены ли Вы качеством занятий по дисциплине на базе </a:t>
            </a:r>
            <a:r>
              <a:rPr lang="ru-RU" sz="4400" dirty="0" err="1"/>
              <a:t>симуляционного</a:t>
            </a:r>
            <a:r>
              <a:rPr lang="ru-RU" sz="4400" dirty="0"/>
              <a:t> центра ( в случае, если </a:t>
            </a:r>
            <a:r>
              <a:rPr lang="ru-RU" sz="4400" dirty="0" err="1"/>
              <a:t>симуляционный</a:t>
            </a:r>
            <a:r>
              <a:rPr lang="ru-RU" sz="4400" dirty="0"/>
              <a:t> цикл предусмотрен программой дисциплины)?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>
                <a:solidFill>
                  <a:srgbClr val="C00000"/>
                </a:solidFill>
              </a:rPr>
              <a:t>Вопрос 18. </a:t>
            </a:r>
            <a:r>
              <a:rPr lang="ru-RU" sz="4400" dirty="0"/>
              <a:t>Удовлетворяет ли Вашим потребностям </a:t>
            </a:r>
            <a:r>
              <a:rPr lang="ru-RU" sz="4400" dirty="0" err="1"/>
              <a:t>симуляционное</a:t>
            </a:r>
            <a:r>
              <a:rPr lang="ru-RU" sz="4400" dirty="0"/>
              <a:t> оборудование, необходимое для реализации программы дисциплины (в случае, если </a:t>
            </a:r>
            <a:r>
              <a:rPr lang="ru-RU" sz="4400" dirty="0" err="1"/>
              <a:t>симуляционный</a:t>
            </a:r>
            <a:r>
              <a:rPr lang="ru-RU" sz="4400" dirty="0"/>
              <a:t> цикл предусмотрен программой дисциплины)?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>
                <a:solidFill>
                  <a:srgbClr val="C00000"/>
                </a:solidFill>
              </a:rPr>
              <a:t>Вопрос 19. </a:t>
            </a:r>
            <a:r>
              <a:rPr lang="ru-RU" sz="4400" dirty="0"/>
              <a:t>Предоставляется ли Вам возможность оценивания содержания, организации и качества учебного процесса на кафедре в целом, а также работы отдельных преподавателей?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20. Оцените оперативность и результативность реагирования на Ваши запросы на кафедре	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21</a:t>
            </a:r>
            <a:r>
              <a:rPr lang="ru-RU" sz="4400" b="1" dirty="0">
                <a:solidFill>
                  <a:schemeClr val="accent6"/>
                </a:solidFill>
              </a:rPr>
              <a:t>. </a:t>
            </a:r>
            <a:r>
              <a:rPr lang="ru-RU" sz="4400" dirty="0"/>
              <a:t>Оцените работу преподавателей, проводящих практические занятия.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4400" dirty="0"/>
              <a:t>Вопрос 22</a:t>
            </a:r>
            <a:r>
              <a:rPr lang="ru-RU" sz="4400" b="1" dirty="0">
                <a:solidFill>
                  <a:schemeClr val="accent6"/>
                </a:solidFill>
              </a:rPr>
              <a:t>. </a:t>
            </a:r>
            <a:r>
              <a:rPr lang="ru-RU" sz="4400" dirty="0"/>
              <a:t>Оцените работу преподавателей, проводящих лекционные занятия.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5092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D3DCF-FAC4-6720-1903-2DE2BC158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900"/>
            <a:ext cx="10515600" cy="8620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ea typeface="+mn-ea"/>
                <a:cs typeface="+mn-cs"/>
              </a:rPr>
              <a:t>Оценка удовлетворенности обучением по специальностям аспирантуры</a:t>
            </a: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B93FBF0-51FA-7FFD-5C99-042B08CBAE55}"/>
              </a:ext>
            </a:extLst>
          </p:cNvPr>
          <p:cNvGraphicFramePr>
            <a:graphicFrameLocks noGrp="1"/>
          </p:cNvGraphicFramePr>
          <p:nvPr/>
        </p:nvGraphicFramePr>
        <p:xfrm>
          <a:off x="509587" y="1341120"/>
          <a:ext cx="11172826" cy="5173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107">
                  <a:extLst>
                    <a:ext uri="{9D8B030D-6E8A-4147-A177-3AD203B41FA5}">
                      <a16:colId xmlns:a16="http://schemas.microsoft.com/office/drawing/2014/main" val="3211091638"/>
                    </a:ext>
                  </a:extLst>
                </a:gridCol>
                <a:gridCol w="1031562">
                  <a:extLst>
                    <a:ext uri="{9D8B030D-6E8A-4147-A177-3AD203B41FA5}">
                      <a16:colId xmlns:a16="http://schemas.microsoft.com/office/drawing/2014/main" val="632919716"/>
                    </a:ext>
                  </a:extLst>
                </a:gridCol>
                <a:gridCol w="2749782">
                  <a:extLst>
                    <a:ext uri="{9D8B030D-6E8A-4147-A177-3AD203B41FA5}">
                      <a16:colId xmlns:a16="http://schemas.microsoft.com/office/drawing/2014/main" val="377926099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960279578"/>
                    </a:ext>
                  </a:extLst>
                </a:gridCol>
                <a:gridCol w="2276475">
                  <a:extLst>
                    <a:ext uri="{9D8B030D-6E8A-4147-A177-3AD203B41FA5}">
                      <a16:colId xmlns:a16="http://schemas.microsoft.com/office/drawing/2014/main" val="214144745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6021917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Ср. 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981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Акушерство и гинекология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Неврология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Травматология и ортопедия,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13090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Анестезиология-реаниматология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Нейрохирургия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Фармакология, клиническая фармакология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52324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Внутренние болезни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Общественное здоровье, организация и социология здравоохранения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Фармацевтическая химия, фармакогнозия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64520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Восстановительная медицина, спортивная медицина, лечебная физкультура, курортология и физиотерапия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Организация фармацевтического дела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Физиология человека и животных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968954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Гигиена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Оториноларингология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Хирургия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49601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Инфекционные болезни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Офтальмология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Эндокринология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9836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Кардиология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Патологическая анатомия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Эпидемиология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66547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Клеточная биология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Педиатрия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87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Клиническая лабораторная диагностика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Сердечно-сосудистая хирургия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0104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Лучевая диагностика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Стоматология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161900"/>
                  </a:ext>
                </a:extLst>
              </a:tr>
            </a:tbl>
          </a:graphicData>
        </a:graphic>
      </p:graphicFrame>
      <p:pic>
        <p:nvPicPr>
          <p:cNvPr id="5" name="Изображение 6" descr="logo">
            <a:extLst>
              <a:ext uri="{FF2B5EF4-FFF2-40B4-BE49-F238E27FC236}">
                <a16:creationId xmlns:a16="http://schemas.microsoft.com/office/drawing/2014/main" id="{F675C8B6-EB66-BDFF-5AAC-610C77ABB0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9" r="31030" b="-2"/>
          <a:stretch>
            <a:fillRect/>
          </a:stretch>
        </p:blipFill>
        <p:spPr bwMode="auto">
          <a:xfrm>
            <a:off x="10836275" y="5358034"/>
            <a:ext cx="1355725" cy="175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60812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548</Words>
  <Application>Microsoft Office PowerPoint</Application>
  <PresentationFormat>Широкоэкранный</PresentationFormat>
  <Paragraphs>92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Аспирантура</vt:lpstr>
      <vt:lpstr>Результаты анкетирования. Аспирантура</vt:lpstr>
      <vt:lpstr>Оценка удовлетворенности обучением по специальностям аспирантуры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melleralina@yandex.ru</dc:creator>
  <cp:lastModifiedBy>melleralina@yandex.ru</cp:lastModifiedBy>
  <cp:revision>3</cp:revision>
  <dcterms:created xsi:type="dcterms:W3CDTF">2025-05-07T13:17:37Z</dcterms:created>
  <dcterms:modified xsi:type="dcterms:W3CDTF">2025-05-07T13:20:23Z</dcterms:modified>
</cp:coreProperties>
</file>