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4" r:id="rId3"/>
    <p:sldId id="276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Результаты</a:t>
            </a:r>
            <a:r>
              <a:rPr lang="ru-RU" baseline="0" dirty="0"/>
              <a:t> анкетирования. Магистра</a:t>
            </a:r>
            <a:r>
              <a:rPr lang="ru-RU" dirty="0"/>
              <a:t>тура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Результаты. Ординатура</c:v>
                </c:pt>
              </c:strCache>
            </c:strRef>
          </c:tx>
          <c:invertIfNegative val="0"/>
          <c:cat>
            <c:strRef>
              <c:f>Лист1!$A$2:$A$23</c:f>
              <c:strCache>
                <c:ptCount val="22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  <c:pt idx="7">
                  <c:v>Вопрос 8</c:v>
                </c:pt>
                <c:pt idx="8">
                  <c:v>Вопрос 9</c:v>
                </c:pt>
                <c:pt idx="9">
                  <c:v>Вопрос 10</c:v>
                </c:pt>
                <c:pt idx="10">
                  <c:v>Вопрос 11</c:v>
                </c:pt>
                <c:pt idx="11">
                  <c:v>Вопрос 12</c:v>
                </c:pt>
                <c:pt idx="12">
                  <c:v>Вопрос 13</c:v>
                </c:pt>
                <c:pt idx="13">
                  <c:v>Вопрос 14</c:v>
                </c:pt>
                <c:pt idx="14">
                  <c:v>Вопрос 15</c:v>
                </c:pt>
                <c:pt idx="15">
                  <c:v>Вопрос 16</c:v>
                </c:pt>
                <c:pt idx="16">
                  <c:v>Вопрос 17</c:v>
                </c:pt>
                <c:pt idx="17">
                  <c:v>Вопрос 18</c:v>
                </c:pt>
                <c:pt idx="18">
                  <c:v>Вопрос 19</c:v>
                </c:pt>
                <c:pt idx="19">
                  <c:v>Вопрос 20</c:v>
                </c:pt>
                <c:pt idx="20">
                  <c:v>Вопрос 21</c:v>
                </c:pt>
                <c:pt idx="21">
                  <c:v>Вопрос 22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 formatCode="0.00">
                  <c:v>4.0999999999999996</c:v>
                </c:pt>
                <c:pt idx="1">
                  <c:v>4.28</c:v>
                </c:pt>
                <c:pt idx="2">
                  <c:v>4.24</c:v>
                </c:pt>
                <c:pt idx="3">
                  <c:v>4.3</c:v>
                </c:pt>
                <c:pt idx="4">
                  <c:v>4.24</c:v>
                </c:pt>
                <c:pt idx="5">
                  <c:v>4.0999999999999996</c:v>
                </c:pt>
                <c:pt idx="6">
                  <c:v>4.38</c:v>
                </c:pt>
                <c:pt idx="7">
                  <c:v>4.29</c:v>
                </c:pt>
                <c:pt idx="8">
                  <c:v>4.32</c:v>
                </c:pt>
                <c:pt idx="9">
                  <c:v>4.38</c:v>
                </c:pt>
                <c:pt idx="10">
                  <c:v>4.29</c:v>
                </c:pt>
                <c:pt idx="11">
                  <c:v>4</c:v>
                </c:pt>
                <c:pt idx="12">
                  <c:v>4.18</c:v>
                </c:pt>
                <c:pt idx="13">
                  <c:v>4.46</c:v>
                </c:pt>
                <c:pt idx="14">
                  <c:v>4.5199999999999996</c:v>
                </c:pt>
                <c:pt idx="15">
                  <c:v>4.32</c:v>
                </c:pt>
                <c:pt idx="16">
                  <c:v>4.37</c:v>
                </c:pt>
                <c:pt idx="17">
                  <c:v>4.17</c:v>
                </c:pt>
                <c:pt idx="18">
                  <c:v>4.1500000000000004</c:v>
                </c:pt>
                <c:pt idx="19">
                  <c:v>4.1900000000000004</c:v>
                </c:pt>
                <c:pt idx="20">
                  <c:v>4.57</c:v>
                </c:pt>
                <c:pt idx="21" formatCode="0.00">
                  <c:v>4.57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B9-4B40-A689-14BEC35535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933952"/>
        <c:axId val="159983488"/>
      </c:barChart>
      <c:catAx>
        <c:axId val="14193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9983488"/>
        <c:crosses val="autoZero"/>
        <c:auto val="1"/>
        <c:lblAlgn val="ctr"/>
        <c:lblOffset val="100"/>
        <c:noMultiLvlLbl val="0"/>
      </c:catAx>
      <c:valAx>
        <c:axId val="1599834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41933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36F59-8EDE-FA59-A810-9D995805B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830162-39D6-7FEF-00D0-346E0355E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490D5-F8BA-7CC6-A7C6-7BD5B4DF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CAB689-1036-20D3-33DC-02A6FFCB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A99EA-3D0E-82C6-2599-2A389F45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07398-5550-EFC5-3EEA-46B786F64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6DBD1F-87FB-2AFD-AE64-E5D764354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D4A36-F041-EA51-AA89-43ADFCEE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2E9C6-D45B-4182-39F7-E055D9AD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A02289-053B-B0BE-A1E3-30039E0B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2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D57198-6696-26FE-8454-766467D81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1FF4E1-CE54-72DF-F2AE-032B9357A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11C349-38B0-3971-7C8C-E9A7F7EA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16D062-0940-DF33-E8DE-7D2EA3FE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0A794-CA4C-1A5E-FD05-2841DDE8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51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03BD-A396-FC62-37B9-1F41DAA0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39280A-1EE1-53C5-9EE7-0F1F438E1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4EE279-14D9-6887-FE7B-A9DE5041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71E80-DAEA-7854-2C8C-0C1F48BB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0E5F4E-998F-C2EB-FA9C-FF7C7264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3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BCDD2-9C93-7010-2FDE-0C993909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5EC4B-9D5E-EA10-8908-A73171619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EEAADC-7323-945F-94B7-83EA0079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A62F96-4330-8D41-1E51-6F6028A6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E7758-22C3-1A52-CB75-A6D0B4FD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FE2FA-9E2E-AE85-C6D6-C55DBC2A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38A7D1-EA8A-F272-6003-681A4469A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2B5D70-481A-93AA-A89B-49D1296AB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C2F6F7-76B7-E3A6-4BFB-5A541ED3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3CA8D8-528A-ED8E-B0D0-43A73E0D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845E29-F579-2080-339E-5BCD1C7B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7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5E5FB-6CE3-55D4-1628-392149D6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0150D-CA5E-9CBB-ADA1-009839A26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D94D56-6CAE-8A0D-4978-65B442938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0AB107-FE64-E538-FA28-C8F7BC141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B41CED-6C5F-EB5A-1979-58CB3CB5B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AD5A4F-7B23-5A22-4834-EE8DA9C5D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F90C08-2EF2-F893-9E86-253C7535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3C77E9-E51C-B195-7B56-8BB85189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6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7079F-EDEA-07AE-A958-97A8C935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125675-2636-CA0F-483D-2D3B5F84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4B06CF-C9A9-12B2-BEC0-C8473682B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518EE7-810E-CCB2-ABD2-651DC294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370DDA-1318-0431-BD86-9EFCBAB7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7DDE0B-C965-8600-0645-AA74B2A9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8AABEF-E2B5-369D-2235-8BAC7B44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53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F6EA9-05EC-9353-AC87-DA6DB3AB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A0777-E2E4-ABAF-CFA4-23047E719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E2E8D8-56A3-9223-0869-082A3C710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8B9352-CB81-8CFA-F8C3-C64DF8CF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B1BF6-518B-2087-B3BB-9123188A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09DA15-8D50-1CDF-F144-67DF7731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6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DD992-EF83-F131-8B8F-087512B4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94C819-D2D3-7E0E-4982-AE64524D2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90043-0F62-FC2B-F951-A0843A405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0FD1E6-6DE3-406A-9C61-7238F527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FACA5F-80C2-EE6F-2AFD-5E0190DF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FF69E0-AD4D-2A4D-3846-C726E114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8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87AF7-86C7-0419-D14F-DB644CB8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1EFD1A-83B2-7D34-7A83-EE4E434BC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FF850-9B41-9D67-AC7B-B454D8FC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B5594-224E-F08E-1A8F-AD5A991D4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3561E4-1D5E-9578-DA95-7E20A1ECB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3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2515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ea typeface="+mn-ea"/>
                <a:cs typeface="+mn-cs"/>
              </a:rPr>
              <a:t>Магистратура</a:t>
            </a:r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EF6A9A15-4054-074D-06DE-3854AE7028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27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864" y="83819"/>
            <a:ext cx="11695176" cy="57912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Результаты анкетирования. Магистратура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a typeface="+mn-ea"/>
              <a:cs typeface="+mn-cs"/>
            </a:endParaRP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60742" y="662941"/>
            <a:ext cx="4623099" cy="304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Всего 45 чел. по 4 направлениям </a:t>
            </a:r>
            <a:endParaRPr lang="ru-RU" dirty="0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71E496A2-E4B0-F98A-DAD8-E6F4EE169B19}"/>
              </a:ext>
            </a:extLst>
          </p:cNvPr>
          <p:cNvGraphicFramePr/>
          <p:nvPr/>
        </p:nvGraphicFramePr>
        <p:xfrm>
          <a:off x="281940" y="8763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D0DBDA3-8696-9076-1553-C3DAAEEC1FC9}"/>
              </a:ext>
            </a:extLst>
          </p:cNvPr>
          <p:cNvSpPr/>
          <p:nvPr/>
        </p:nvSpPr>
        <p:spPr>
          <a:xfrm>
            <a:off x="274320" y="4030979"/>
            <a:ext cx="6637020" cy="2840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100" b="1" dirty="0">
                <a:solidFill>
                  <a:srgbClr val="FF0000"/>
                </a:solidFill>
              </a:rPr>
              <a:t>Вопрос 1.</a:t>
            </a:r>
            <a:r>
              <a:rPr lang="ru-RU" sz="1100" dirty="0"/>
              <a:t>Соответствует ли структура программы Вашим ожиданиям?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2. Оцените объём знаний, полученных Вами при изучении дисциплины, необходимый, по Вашему мнению, для Вашей будущей профессиональной деятельности?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3. Удовлетворяет ли Вашим потребностям выделяемый объём времени ,отведенный на лекционные занятия?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4. Удовлетворяет ли Вашим потребностям выделяемый объём времени ,отведенный на практические занятия 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5. Насколько Вы удовлетворены использованием на занятиях  современных методов обучения (деловые игры, дискуссии, ситуационные задачи, обучающие программы)?	</a:t>
            </a:r>
          </a:p>
          <a:p>
            <a:pPr>
              <a:lnSpc>
                <a:spcPct val="120000"/>
              </a:lnSpc>
            </a:pPr>
            <a:r>
              <a:rPr lang="ru-RU" sz="1100" b="1" dirty="0">
                <a:solidFill>
                  <a:srgbClr val="FF0000"/>
                </a:solidFill>
              </a:rPr>
              <a:t>Вопрос 6. </a:t>
            </a:r>
            <a:r>
              <a:rPr lang="ru-RU" sz="1100" dirty="0"/>
              <a:t>Какова Ваша удовлетворенность организацией и проведением лекций?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7. Какова Ваша удовлетворенность организацией и проведением практических занятий?</a:t>
            </a:r>
          </a:p>
          <a:p>
            <a:r>
              <a:rPr lang="ru-RU" sz="1100" dirty="0"/>
              <a:t>Вопрос 8. Удовлетворяет ли Вашим потребностям литература, имеющаяся в библиотеке и электронно-библиотечной системе ПИМУ?</a:t>
            </a:r>
            <a:r>
              <a:rPr lang="ru-RU" dirty="0"/>
              <a:t>	</a:t>
            </a:r>
          </a:p>
        </p:txBody>
      </p:sp>
      <p:sp>
        <p:nvSpPr>
          <p:cNvPr id="12" name="Объект 5">
            <a:extLst>
              <a:ext uri="{FF2B5EF4-FFF2-40B4-BE49-F238E27FC236}">
                <a16:creationId xmlns:a16="http://schemas.microsoft.com/office/drawing/2014/main" id="{0C9D91DB-4201-1760-6AEF-30C137232B67}"/>
              </a:ext>
            </a:extLst>
          </p:cNvPr>
          <p:cNvSpPr txBox="1">
            <a:spLocks/>
          </p:cNvSpPr>
          <p:nvPr/>
        </p:nvSpPr>
        <p:spPr>
          <a:xfrm>
            <a:off x="6751320" y="693420"/>
            <a:ext cx="5303520" cy="6065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9. Каково качество методического сопровождения самостоятельной работы обучающихся: наличие методических материалов и рекомендаций?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10. Насколько удовлетворяет Вашим потребностям вся информация, касающаяся учебного процесса кафедры, размещенная на сайте, СДО и информационных стендах?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11. Оцените, пожалуйста, качество ЭБС из любой точки, как внутри ПИМУ, так и вне его.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b="1" dirty="0">
                <a:solidFill>
                  <a:srgbClr val="FF0000"/>
                </a:solidFill>
              </a:rPr>
              <a:t>Вопрос 12. </a:t>
            </a:r>
            <a:r>
              <a:rPr lang="ru-RU" sz="4400" dirty="0"/>
              <a:t>Оцените, пожалуйста, качество подключения к порталу СДО из любой точки, как внутри ПИМУ, так и вне его.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13. Оцените организацию научно-исследовательской деятельности обучающегося на кафедре (возможность участия в работе научного студенческого кружка по дисциплине кафедры, в конференциях, семинарах и т.п.).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14. Насколько Вы удовлетворены организацией проведения преподавателями индивидуальных консультаций (отработок)?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15. Удовлетворяет ли Вас качество лекционных аудиторий, учебных помещений кафедры?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16. Удовлетворяет ли Вас оснащенность оборудованием, в том числе лабораторным?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17. Удовлетворены ли Вы качеством занятий по дисциплине на базе </a:t>
            </a:r>
            <a:r>
              <a:rPr lang="ru-RU" sz="4400" dirty="0" err="1"/>
              <a:t>симуляционного</a:t>
            </a:r>
            <a:r>
              <a:rPr lang="ru-RU" sz="4400" dirty="0"/>
              <a:t> центра ( в случае, если </a:t>
            </a:r>
            <a:r>
              <a:rPr lang="ru-RU" sz="4400" dirty="0" err="1"/>
              <a:t>симуляционный</a:t>
            </a:r>
            <a:r>
              <a:rPr lang="ru-RU" sz="4400" dirty="0"/>
              <a:t> цикл предусмотрен программой дисциплины)?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18. Удовлетворяет ли Вашим потребностям </a:t>
            </a:r>
            <a:r>
              <a:rPr lang="ru-RU" sz="4400" dirty="0" err="1"/>
              <a:t>симуляционное</a:t>
            </a:r>
            <a:r>
              <a:rPr lang="ru-RU" sz="4400" dirty="0"/>
              <a:t> оборудование, необходимое для реализации программы дисциплины (в случае, если </a:t>
            </a:r>
            <a:r>
              <a:rPr lang="ru-RU" sz="4400" dirty="0" err="1"/>
              <a:t>симуляционный</a:t>
            </a:r>
            <a:r>
              <a:rPr lang="ru-RU" sz="4400" dirty="0"/>
              <a:t> цикл предусмотрен программой дисциплины)?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19. Предоставляется ли Вам возможность оценивания содержания, организации и качества учебного процесса на кафедре в целом, а также работы отдельных преподавателей?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20. Оцените оперативность и результативность реагирования на Ваши запросы на кафедре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21</a:t>
            </a:r>
            <a:r>
              <a:rPr lang="ru-RU" sz="4400" b="1" dirty="0">
                <a:solidFill>
                  <a:schemeClr val="accent6"/>
                </a:solidFill>
              </a:rPr>
              <a:t>. </a:t>
            </a:r>
            <a:r>
              <a:rPr lang="ru-RU" sz="4400" dirty="0"/>
              <a:t>Оцените работу преподавателей, проводящих практические занятия.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22</a:t>
            </a:r>
            <a:r>
              <a:rPr lang="ru-RU" sz="4400" b="1" dirty="0">
                <a:solidFill>
                  <a:schemeClr val="accent6"/>
                </a:solidFill>
              </a:rPr>
              <a:t>. </a:t>
            </a:r>
            <a:r>
              <a:rPr lang="ru-RU" sz="4400" dirty="0"/>
              <a:t>Оцените работу преподавателей, проводящих лекционные занятия.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68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328" y="365125"/>
            <a:ext cx="11448288" cy="924179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ea typeface="+mn-ea"/>
                <a:cs typeface="+mn-cs"/>
              </a:rPr>
              <a:t>Оценка удовлетворенности обучением по специальностям магистратуры</a:t>
            </a: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9E834FC-B8B6-1294-39A0-9C0ED2C47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851344"/>
              </p:ext>
            </p:extLst>
          </p:nvPr>
        </p:nvGraphicFramePr>
        <p:xfrm>
          <a:off x="1076325" y="2338916"/>
          <a:ext cx="9398004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334">
                  <a:extLst>
                    <a:ext uri="{9D8B030D-6E8A-4147-A177-3AD203B41FA5}">
                      <a16:colId xmlns:a16="http://schemas.microsoft.com/office/drawing/2014/main" val="1542441988"/>
                    </a:ext>
                  </a:extLst>
                </a:gridCol>
                <a:gridCol w="1566334">
                  <a:extLst>
                    <a:ext uri="{9D8B030D-6E8A-4147-A177-3AD203B41FA5}">
                      <a16:colId xmlns:a16="http://schemas.microsoft.com/office/drawing/2014/main" val="3554179363"/>
                    </a:ext>
                  </a:extLst>
                </a:gridCol>
                <a:gridCol w="1566334">
                  <a:extLst>
                    <a:ext uri="{9D8B030D-6E8A-4147-A177-3AD203B41FA5}">
                      <a16:colId xmlns:a16="http://schemas.microsoft.com/office/drawing/2014/main" val="748355898"/>
                    </a:ext>
                  </a:extLst>
                </a:gridCol>
                <a:gridCol w="1566334">
                  <a:extLst>
                    <a:ext uri="{9D8B030D-6E8A-4147-A177-3AD203B41FA5}">
                      <a16:colId xmlns:a16="http://schemas.microsoft.com/office/drawing/2014/main" val="3284128547"/>
                    </a:ext>
                  </a:extLst>
                </a:gridCol>
                <a:gridCol w="1566334">
                  <a:extLst>
                    <a:ext uri="{9D8B030D-6E8A-4147-A177-3AD203B41FA5}">
                      <a16:colId xmlns:a16="http://schemas.microsoft.com/office/drawing/2014/main" val="3557527664"/>
                    </a:ext>
                  </a:extLst>
                </a:gridCol>
                <a:gridCol w="1566334">
                  <a:extLst>
                    <a:ext uri="{9D8B030D-6E8A-4147-A177-3AD203B41FA5}">
                      <a16:colId xmlns:a16="http://schemas.microsoft.com/office/drawing/2014/main" val="3853537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Информационные системы и технологии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Общественное здоровье и здравоохранение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Промышленная фармация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Психология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76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оценка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4,0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301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499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459</Words>
  <Application>Microsoft Office PowerPoint</Application>
  <PresentationFormat>Широкоэкранный</PresentationFormat>
  <Paragraphs>39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Магистратура</vt:lpstr>
      <vt:lpstr>Результаты анкетирования. Магистратура</vt:lpstr>
      <vt:lpstr>Оценка удовлетворенности обучением по специальностям магистратуры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melleralina@yandex.ru</dc:creator>
  <cp:lastModifiedBy>melleralina@yandex.ru</cp:lastModifiedBy>
  <cp:revision>3</cp:revision>
  <dcterms:created xsi:type="dcterms:W3CDTF">2025-05-07T13:17:37Z</dcterms:created>
  <dcterms:modified xsi:type="dcterms:W3CDTF">2025-05-08T03:05:10Z</dcterms:modified>
</cp:coreProperties>
</file>