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307" r:id="rId5"/>
    <p:sldId id="30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36F59-8EDE-FA59-A810-9D995805B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830162-39D6-7FEF-00D0-346E0355E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490D5-F8BA-7CC6-A7C6-7BD5B4DF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CAB689-1036-20D3-33DC-02A6FFCB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A99EA-3D0E-82C6-2599-2A389F45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07398-5550-EFC5-3EEA-46B786F64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6DBD1F-87FB-2AFD-AE64-E5D764354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D4A36-F041-EA51-AA89-43ADFCEE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2E9C6-D45B-4182-39F7-E055D9AD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A02289-053B-B0BE-A1E3-30039E0B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2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D57198-6696-26FE-8454-766467D81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1FF4E1-CE54-72DF-F2AE-032B9357A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11C349-38B0-3971-7C8C-E9A7F7EA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16D062-0940-DF33-E8DE-7D2EA3FE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0A794-CA4C-1A5E-FD05-2841DDE8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51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03BD-A396-FC62-37B9-1F41DAA0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39280A-1EE1-53C5-9EE7-0F1F438E1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4EE279-14D9-6887-FE7B-A9DE5041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71E80-DAEA-7854-2C8C-0C1F48BB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0E5F4E-998F-C2EB-FA9C-FF7C7264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3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BCDD2-9C93-7010-2FDE-0C993909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5EC4B-9D5E-EA10-8908-A73171619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EEAADC-7323-945F-94B7-83EA0079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A62F96-4330-8D41-1E51-6F6028A6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E7758-22C3-1A52-CB75-A6D0B4FD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FE2FA-9E2E-AE85-C6D6-C55DBC2A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38A7D1-EA8A-F272-6003-681A4469A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2B5D70-481A-93AA-A89B-49D1296AB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C2F6F7-76B7-E3A6-4BFB-5A541ED3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3CA8D8-528A-ED8E-B0D0-43A73E0D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845E29-F579-2080-339E-5BCD1C7B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7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5E5FB-6CE3-55D4-1628-392149D6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0150D-CA5E-9CBB-ADA1-009839A26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D94D56-6CAE-8A0D-4978-65B442938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0AB107-FE64-E538-FA28-C8F7BC141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B41CED-6C5F-EB5A-1979-58CB3CB5B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AD5A4F-7B23-5A22-4834-EE8DA9C5D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F90C08-2EF2-F893-9E86-253C7535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3C77E9-E51C-B195-7B56-8BB85189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6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7079F-EDEA-07AE-A958-97A8C935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125675-2636-CA0F-483D-2D3B5F84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4B06CF-C9A9-12B2-BEC0-C8473682B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518EE7-810E-CCB2-ABD2-651DC294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370DDA-1318-0431-BD86-9EFCBAB7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7DDE0B-C965-8600-0645-AA74B2A9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8AABEF-E2B5-369D-2235-8BAC7B44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53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F6EA9-05EC-9353-AC87-DA6DB3AB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A0777-E2E4-ABAF-CFA4-23047E719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E2E8D8-56A3-9223-0869-082A3C710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8B9352-CB81-8CFA-F8C3-C64DF8CF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B1BF6-518B-2087-B3BB-9123188A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09DA15-8D50-1CDF-F144-67DF7731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6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DD992-EF83-F131-8B8F-087512B4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94C819-D2D3-7E0E-4982-AE64524D2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90043-0F62-FC2B-F951-A0843A405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0FD1E6-6DE3-406A-9C61-7238F527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FACA5F-80C2-EE6F-2AFD-5E0190DF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FF69E0-AD4D-2A4D-3846-C726E114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8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87AF7-86C7-0419-D14F-DB644CB8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1EFD1A-83B2-7D34-7A83-EE4E434BC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FF850-9B41-9D67-AC7B-B454D8FC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B5594-224E-F08E-1A8F-AD5A991D4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3561E4-1D5E-9578-DA95-7E20A1ECB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3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10E522-0DF9-3FA6-A681-788CB852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3450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a typeface="+mn-ea"/>
                <a:cs typeface="+mn-cs"/>
              </a:rPr>
              <a:t>ППС</a:t>
            </a:r>
            <a:endParaRPr lang="ru-RU" dirty="0"/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98C7F368-9C7B-B30F-6C3C-3479A68933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627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97A50-AEE1-4E0A-90D3-E77920F0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Результаты анкетирования ППС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BD8B6-5E22-480E-62ED-23D4D0559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8" y="1441852"/>
            <a:ext cx="6134102" cy="16033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Всего – 146 сотрудников</a:t>
            </a:r>
          </a:p>
          <a:p>
            <a:r>
              <a:rPr lang="ru-RU" dirty="0"/>
              <a:t>Штатных сотрудников -87%,</a:t>
            </a:r>
          </a:p>
          <a:p>
            <a:pPr marL="0" indent="0">
              <a:buNone/>
            </a:pPr>
            <a:r>
              <a:rPr lang="ru-RU" dirty="0"/>
              <a:t> по внешнему совместительству- 8%</a:t>
            </a:r>
          </a:p>
          <a:p>
            <a:r>
              <a:rPr lang="ru-RU" dirty="0"/>
              <a:t>По внутреннему совместительству работает -70%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D9DD00-D806-2AF0-714E-BDC0E7EA1312}"/>
              </a:ext>
            </a:extLst>
          </p:cNvPr>
          <p:cNvSpPr txBox="1"/>
          <p:nvPr/>
        </p:nvSpPr>
        <p:spPr>
          <a:xfrm>
            <a:off x="571498" y="3429000"/>
            <a:ext cx="82200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Индивидуальные или коллективные проекты в ПИМУ                                </a:t>
            </a:r>
            <a:r>
              <a:rPr lang="ru-RU" b="1" dirty="0">
                <a:solidFill>
                  <a:srgbClr val="FF0000"/>
                </a:solidFill>
              </a:rPr>
              <a:t>31% </a:t>
            </a:r>
          </a:p>
          <a:p>
            <a:r>
              <a:rPr lang="ru-RU" b="1" dirty="0"/>
              <a:t>Постоянная работа в научном подразделении ПИМУ                                   6% </a:t>
            </a:r>
          </a:p>
          <a:p>
            <a:r>
              <a:rPr lang="ru-RU" b="1" dirty="0"/>
              <a:t>Научные проекты «ПРИОРИТЕТ-2030»                                                               </a:t>
            </a:r>
            <a:r>
              <a:rPr lang="ru-RU" b="1" dirty="0">
                <a:solidFill>
                  <a:srgbClr val="FF0000"/>
                </a:solidFill>
              </a:rPr>
              <a:t>28% </a:t>
            </a:r>
          </a:p>
          <a:p>
            <a:r>
              <a:rPr lang="ru-RU" b="1" dirty="0"/>
              <a:t>Постоянная работа в научно-исследовательском институте, центре, в</a:t>
            </a:r>
          </a:p>
          <a:p>
            <a:r>
              <a:rPr lang="ru-RU" b="1" dirty="0"/>
              <a:t>научных подразделениях других образовательных организаций,</a:t>
            </a:r>
          </a:p>
          <a:p>
            <a:r>
              <a:rPr lang="ru-RU" b="1" dirty="0"/>
              <a:t>учреждений и т.д.</a:t>
            </a:r>
          </a:p>
          <a:p>
            <a:r>
              <a:rPr lang="ru-RU" b="1" dirty="0"/>
              <a:t>                                                                                                                                         3% </a:t>
            </a:r>
          </a:p>
          <a:p>
            <a:r>
              <a:rPr lang="ru-RU" b="1" dirty="0"/>
              <a:t>Написание научных статей, монографий и т.д.                                                 </a:t>
            </a:r>
            <a:r>
              <a:rPr lang="ru-RU" b="1" dirty="0">
                <a:solidFill>
                  <a:srgbClr val="FF0000"/>
                </a:solidFill>
              </a:rPr>
              <a:t>70%</a:t>
            </a:r>
            <a:r>
              <a:rPr lang="ru-RU" b="1" dirty="0"/>
              <a:t> </a:t>
            </a:r>
          </a:p>
          <a:p>
            <a:r>
              <a:rPr lang="ru-RU" b="1" dirty="0"/>
              <a:t>Индивидуальные изобретения и разработки, патенты                                  11% </a:t>
            </a:r>
          </a:p>
          <a:p>
            <a:r>
              <a:rPr lang="ru-RU" b="1" dirty="0"/>
              <a:t>Не принимали участия в научной работе                                                           16%</a:t>
            </a:r>
          </a:p>
        </p:txBody>
      </p:sp>
      <p:pic>
        <p:nvPicPr>
          <p:cNvPr id="4" name="Изображение 6" descr="logo">
            <a:extLst>
              <a:ext uri="{FF2B5EF4-FFF2-40B4-BE49-F238E27FC236}">
                <a16:creationId xmlns:a16="http://schemas.microsoft.com/office/drawing/2014/main" id="{349F0682-C8C2-B1BB-92EE-39F9D80C09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2FFB2C-43F5-8ABA-C0C9-17E3905A1E68}"/>
              </a:ext>
            </a:extLst>
          </p:cNvPr>
          <p:cNvSpPr txBox="1"/>
          <p:nvPr/>
        </p:nvSpPr>
        <p:spPr>
          <a:xfrm>
            <a:off x="838200" y="286778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FF0000"/>
                </a:solidFill>
                <a:effectLst/>
                <a:latin typeface="-apple-system"/>
              </a:rPr>
              <a:t>УЧАСТИЕ В НАУЧНЫХ ИССЛЕДОВАНИЯХ И РАЗРАБОТКАХ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98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BD947FD-D60C-D770-4F70-7605F185F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496" y="839008"/>
            <a:ext cx="8549279" cy="322262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7E681C8-F9E1-35E9-E5C6-835E863FD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801" y="4407679"/>
            <a:ext cx="10261704" cy="1757141"/>
          </a:xfrm>
          <a:prstGeom prst="rect">
            <a:avLst/>
          </a:prstGeom>
        </p:spPr>
      </p:pic>
      <p:pic>
        <p:nvPicPr>
          <p:cNvPr id="4" name="Изображение 6" descr="logo">
            <a:extLst>
              <a:ext uri="{FF2B5EF4-FFF2-40B4-BE49-F238E27FC236}">
                <a16:creationId xmlns:a16="http://schemas.microsoft.com/office/drawing/2014/main" id="{69E85640-8BCF-AAAD-6007-2176EC0730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36E3BB-F294-5C4C-2DE9-CF8EF1FCA00F}"/>
              </a:ext>
            </a:extLst>
          </p:cNvPr>
          <p:cNvSpPr txBox="1"/>
          <p:nvPr/>
        </p:nvSpPr>
        <p:spPr>
          <a:xfrm>
            <a:off x="811925" y="3761348"/>
            <a:ext cx="6414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ОБЛАСТИ ХОТЕЛИ БЫ ВЫ ПРОДОЛЖИТЬ СВОЁ РАЗВИТИЕ?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C84D64-B1C8-2CFF-25FF-7E3968CB1884}"/>
              </a:ext>
            </a:extLst>
          </p:cNvPr>
          <p:cNvSpPr txBox="1"/>
          <p:nvPr/>
        </p:nvSpPr>
        <p:spPr>
          <a:xfrm>
            <a:off x="1257300" y="219200"/>
            <a:ext cx="78200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FF0000"/>
                </a:solidFill>
                <a:effectLst/>
                <a:latin typeface="-apple-system"/>
              </a:rPr>
              <a:t>УЧАСТ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ИЕ</a:t>
            </a:r>
            <a:r>
              <a:rPr lang="ru-RU" b="1" i="0" dirty="0">
                <a:solidFill>
                  <a:srgbClr val="FF0000"/>
                </a:solidFill>
                <a:effectLst/>
                <a:latin typeface="-apple-system"/>
              </a:rPr>
              <a:t> ЗА ПОСЛЕДНИЕ 3 ГОДА В МЕРОПРИЯТИЯХ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5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Объект 21">
            <a:extLst>
              <a:ext uri="{FF2B5EF4-FFF2-40B4-BE49-F238E27FC236}">
                <a16:creationId xmlns:a16="http://schemas.microsoft.com/office/drawing/2014/main" id="{53739CE3-4C0C-2AEF-3452-91CBF43F99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404" y="896391"/>
            <a:ext cx="9330882" cy="4351338"/>
          </a:xfrm>
        </p:spPr>
      </p:pic>
      <p:sp>
        <p:nvSpPr>
          <p:cNvPr id="20" name="Заголовок 19">
            <a:extLst>
              <a:ext uri="{FF2B5EF4-FFF2-40B4-BE49-F238E27FC236}">
                <a16:creationId xmlns:a16="http://schemas.microsoft.com/office/drawing/2014/main" id="{9FC6563A-7F14-EAD8-A665-091BE0A21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85726"/>
            <a:ext cx="10515600" cy="85248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Затраты времени преподавателя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BA3F9F0F-3FFE-2E61-4835-8079F345CC5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1" r="1218" b="14467"/>
          <a:stretch/>
        </p:blipFill>
        <p:spPr>
          <a:xfrm>
            <a:off x="1300777" y="5247729"/>
            <a:ext cx="9126509" cy="1195935"/>
          </a:xfrm>
          <a:prstGeom prst="rect">
            <a:avLst/>
          </a:prstGeom>
        </p:spPr>
      </p:pic>
      <p:pic>
        <p:nvPicPr>
          <p:cNvPr id="25" name="Изображение 6" descr="logo">
            <a:extLst>
              <a:ext uri="{FF2B5EF4-FFF2-40B4-BE49-F238E27FC236}">
                <a16:creationId xmlns:a16="http://schemas.microsoft.com/office/drawing/2014/main" id="{1F89EB35-6A6A-1BAD-5DF5-E0B412AD4C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77">
            <a:extLst>
              <a:ext uri="{FF2B5EF4-FFF2-40B4-BE49-F238E27FC236}">
                <a16:creationId xmlns:a16="http://schemas.microsoft.com/office/drawing/2014/main" id="{33C9E796-E4DE-A40D-72B6-18A1EC788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0" name="Picture 78">
            <a:extLst>
              <a:ext uri="{FF2B5EF4-FFF2-40B4-BE49-F238E27FC236}">
                <a16:creationId xmlns:a16="http://schemas.microsoft.com/office/drawing/2014/main" id="{651E68E0-EA6C-7009-E177-CC8304ED5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1" name="Picture 79">
            <a:extLst>
              <a:ext uri="{FF2B5EF4-FFF2-40B4-BE49-F238E27FC236}">
                <a16:creationId xmlns:a16="http://schemas.microsoft.com/office/drawing/2014/main" id="{242A2F4D-C441-A89A-A49F-C7ACF5D3B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2" name="Picture 80">
            <a:extLst>
              <a:ext uri="{FF2B5EF4-FFF2-40B4-BE49-F238E27FC236}">
                <a16:creationId xmlns:a16="http://schemas.microsoft.com/office/drawing/2014/main" id="{7D2C4694-2014-446E-1B89-F25ED89FB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3" name="Picture 81">
            <a:extLst>
              <a:ext uri="{FF2B5EF4-FFF2-40B4-BE49-F238E27FC236}">
                <a16:creationId xmlns:a16="http://schemas.microsoft.com/office/drawing/2014/main" id="{0B653766-9E9A-A49B-3D9A-352C7E3CC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4" name="Picture 82">
            <a:extLst>
              <a:ext uri="{FF2B5EF4-FFF2-40B4-BE49-F238E27FC236}">
                <a16:creationId xmlns:a16="http://schemas.microsoft.com/office/drawing/2014/main" id="{BCB365A4-741F-3003-85B8-7EFFDDB71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5" name="Picture 83">
            <a:extLst>
              <a:ext uri="{FF2B5EF4-FFF2-40B4-BE49-F238E27FC236}">
                <a16:creationId xmlns:a16="http://schemas.microsoft.com/office/drawing/2014/main" id="{E24480C6-77F6-395B-7CBB-206403D3F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6" name="Picture 84">
            <a:extLst>
              <a:ext uri="{FF2B5EF4-FFF2-40B4-BE49-F238E27FC236}">
                <a16:creationId xmlns:a16="http://schemas.microsoft.com/office/drawing/2014/main" id="{D17DB65D-A44A-E348-6324-68382DD83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7" name="Picture 85">
            <a:extLst>
              <a:ext uri="{FF2B5EF4-FFF2-40B4-BE49-F238E27FC236}">
                <a16:creationId xmlns:a16="http://schemas.microsoft.com/office/drawing/2014/main" id="{4F7559ED-2113-8A3A-9133-F6F638A47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8" name="Picture 86">
            <a:extLst>
              <a:ext uri="{FF2B5EF4-FFF2-40B4-BE49-F238E27FC236}">
                <a16:creationId xmlns:a16="http://schemas.microsoft.com/office/drawing/2014/main" id="{82D0D253-7272-A107-A9D4-9F5EF41E4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9" name="Picture 87">
            <a:extLst>
              <a:ext uri="{FF2B5EF4-FFF2-40B4-BE49-F238E27FC236}">
                <a16:creationId xmlns:a16="http://schemas.microsoft.com/office/drawing/2014/main" id="{1A7A4AA5-8687-56B6-6277-13B660307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0" name="Picture 88">
            <a:extLst>
              <a:ext uri="{FF2B5EF4-FFF2-40B4-BE49-F238E27FC236}">
                <a16:creationId xmlns:a16="http://schemas.microsoft.com/office/drawing/2014/main" id="{12DACCFA-2E7A-2338-FF7A-0199F301E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1" name="Picture 89">
            <a:extLst>
              <a:ext uri="{FF2B5EF4-FFF2-40B4-BE49-F238E27FC236}">
                <a16:creationId xmlns:a16="http://schemas.microsoft.com/office/drawing/2014/main" id="{AE22C512-E3AB-C37D-AC4C-9F2E14F17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2" name="Picture 90">
            <a:extLst>
              <a:ext uri="{FF2B5EF4-FFF2-40B4-BE49-F238E27FC236}">
                <a16:creationId xmlns:a16="http://schemas.microsoft.com/office/drawing/2014/main" id="{65867A85-254D-D877-6F1F-D37F620CE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3" name="Picture 91">
            <a:extLst>
              <a:ext uri="{FF2B5EF4-FFF2-40B4-BE49-F238E27FC236}">
                <a16:creationId xmlns:a16="http://schemas.microsoft.com/office/drawing/2014/main" id="{AC2B1F3B-F299-49AC-D6C8-956F85E1E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4" name="Picture 92">
            <a:extLst>
              <a:ext uri="{FF2B5EF4-FFF2-40B4-BE49-F238E27FC236}">
                <a16:creationId xmlns:a16="http://schemas.microsoft.com/office/drawing/2014/main" id="{EF414D03-DDB7-37FB-11AA-347A3DD13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5" name="Picture 93">
            <a:extLst>
              <a:ext uri="{FF2B5EF4-FFF2-40B4-BE49-F238E27FC236}">
                <a16:creationId xmlns:a16="http://schemas.microsoft.com/office/drawing/2014/main" id="{11D69570-FA99-1355-5BAE-DD49915F84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6" name="Picture 94">
            <a:extLst>
              <a:ext uri="{FF2B5EF4-FFF2-40B4-BE49-F238E27FC236}">
                <a16:creationId xmlns:a16="http://schemas.microsoft.com/office/drawing/2014/main" id="{2428B33A-5DC6-91AA-B4E3-E6DF39372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39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2E06D8F-9F2F-3F2A-C80B-DE5484BC5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729" y="2903196"/>
            <a:ext cx="3456732" cy="23776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6BEA5-4D53-247E-8E15-58F2B1DD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139104"/>
            <a:ext cx="10515600" cy="4207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ВПЕЧАТЛЕНИЕ ОТ ОБУЧАЮЩИХСЯ 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CA1F4C9-E256-D5C1-4A4E-C45A99995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6695" y="5136335"/>
            <a:ext cx="4365031" cy="16991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45CD247-7A6C-3D2C-6EE9-CC86935CED5A}"/>
              </a:ext>
            </a:extLst>
          </p:cNvPr>
          <p:cNvSpPr txBox="1"/>
          <p:nvPr/>
        </p:nvSpPr>
        <p:spPr>
          <a:xfrm>
            <a:off x="672733" y="553710"/>
            <a:ext cx="3209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Лечебный факультет</a:t>
            </a:r>
          </a:p>
          <a:p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129B7B-02F2-1A9B-2E3B-7D899036BA97}"/>
              </a:ext>
            </a:extLst>
          </p:cNvPr>
          <p:cNvSpPr txBox="1"/>
          <p:nvPr/>
        </p:nvSpPr>
        <p:spPr>
          <a:xfrm>
            <a:off x="6937813" y="538274"/>
            <a:ext cx="320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Педиатрический факультет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56AE55-2F10-859D-CC6B-2E477F544514}"/>
              </a:ext>
            </a:extLst>
          </p:cNvPr>
          <p:cNvSpPr txBox="1"/>
          <p:nvPr/>
        </p:nvSpPr>
        <p:spPr>
          <a:xfrm>
            <a:off x="600075" y="2720006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Стоматологический факультет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394055-0ED5-919F-3EBC-E4C8AC241AD2}"/>
              </a:ext>
            </a:extLst>
          </p:cNvPr>
          <p:cNvSpPr txBox="1"/>
          <p:nvPr/>
        </p:nvSpPr>
        <p:spPr>
          <a:xfrm>
            <a:off x="6937813" y="2628911"/>
            <a:ext cx="401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Медико-профилактический факультет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DFB691-E1A0-2564-03C4-DA82210D67F9}"/>
              </a:ext>
            </a:extLst>
          </p:cNvPr>
          <p:cNvSpPr txBox="1"/>
          <p:nvPr/>
        </p:nvSpPr>
        <p:spPr>
          <a:xfrm>
            <a:off x="351953" y="5191125"/>
            <a:ext cx="3639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Фармацевтический факультет</a:t>
            </a:r>
          </a:p>
        </p:txBody>
      </p:sp>
      <p:pic>
        <p:nvPicPr>
          <p:cNvPr id="19" name="Изображение 6" descr="logo">
            <a:extLst>
              <a:ext uri="{FF2B5EF4-FFF2-40B4-BE49-F238E27FC236}">
                <a16:creationId xmlns:a16="http://schemas.microsoft.com/office/drawing/2014/main" id="{065AE163-46DA-02D9-68C3-BB8220AAC4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484322" y="5005833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006530-AF04-A6BF-7F03-A7557C99AD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6514" y="872191"/>
            <a:ext cx="3523137" cy="24320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300953-188B-321D-F039-FDCD7AB1AE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2943" y="3008032"/>
            <a:ext cx="3455278" cy="23851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D796CE1-B7F3-69BE-FD21-71A955963D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7222" y="903233"/>
            <a:ext cx="3455278" cy="238517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45490F0C-D813-6460-8F50-EDAA301F71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6276" y="4864956"/>
            <a:ext cx="3455278" cy="23851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DE233DD-FF57-6361-D971-40BF3828D80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r="598" b="8366"/>
          <a:stretch/>
        </p:blipFill>
        <p:spPr>
          <a:xfrm>
            <a:off x="6550812" y="1020888"/>
            <a:ext cx="4491050" cy="1699118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761E44BF-9990-2B40-35B5-3026EC0374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447675" y="1091082"/>
            <a:ext cx="4314825" cy="1699118"/>
          </a:xfr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2D1360C-D066-E91B-CF0F-EE1EF2663E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93915" y="3064567"/>
            <a:ext cx="4410546" cy="179774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A3F593B-F262-9FA7-C4D5-8F1E6D13EC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7675" y="3274175"/>
            <a:ext cx="4410546" cy="169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052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140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Calibri</vt:lpstr>
      <vt:lpstr>Calibri Light</vt:lpstr>
      <vt:lpstr>Times New Roman</vt:lpstr>
      <vt:lpstr>Тема Office</vt:lpstr>
      <vt:lpstr>ППС</vt:lpstr>
      <vt:lpstr>Результаты анкетирования ППС</vt:lpstr>
      <vt:lpstr>Презентация PowerPoint</vt:lpstr>
      <vt:lpstr>Затраты времени преподавателя</vt:lpstr>
      <vt:lpstr>ВПЕЧАТЛЕНИЕ ОТ ОБУЧАЮЩИХСЯ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melleralina@yandex.ru</dc:creator>
  <cp:lastModifiedBy>melleralina@yandex.ru</cp:lastModifiedBy>
  <cp:revision>5</cp:revision>
  <dcterms:created xsi:type="dcterms:W3CDTF">2025-05-07T13:17:37Z</dcterms:created>
  <dcterms:modified xsi:type="dcterms:W3CDTF">2025-05-07T13:25:22Z</dcterms:modified>
</cp:coreProperties>
</file>