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6" r:id="rId2"/>
    <p:sldId id="305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107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136F59-8EDE-FA59-A810-9D995805BC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B830162-39D6-7FEF-00D0-346E0355EE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4490D5-F8BA-7CC6-A7C6-7BD5B4DF6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CAB689-1036-20D3-33DC-02A6FFCB8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2A99EA-3D0E-82C6-2599-2A389F456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30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307398-5550-EFC5-3EEA-46B786F64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6DBD1F-87FB-2AFD-AE64-E5D7643543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CD4A36-F041-EA51-AA89-43ADFCEEF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F2E9C6-D45B-4182-39F7-E055D9ADC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A02289-053B-B0BE-A1E3-30039E0B4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221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D57198-6696-26FE-8454-766467D817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81FF4E1-CE54-72DF-F2AE-032B9357AC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11C349-38B0-3971-7C8C-E9A7F7EAD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B16D062-0940-DF33-E8DE-7D2EA3FE9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F0A794-CA4C-1A5E-FD05-2841DDE82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517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1603BD-A396-FC62-37B9-1F41DAA0C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39280A-1EE1-53C5-9EE7-0F1F438E1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4EE279-14D9-6887-FE7B-A9DE5041E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171E80-DAEA-7854-2C8C-0C1F48BB7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0E5F4E-998F-C2EB-FA9C-FF7C72646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34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9BCDD2-9C93-7010-2FDE-0C9939096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595EC4B-9D5E-EA10-8908-A73171619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EEAADC-7323-945F-94B7-83EA0079C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A62F96-4330-8D41-1E51-6F6028A63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7E7758-22C3-1A52-CB75-A6D0B4FD3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26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0FE2FA-9E2E-AE85-C6D6-C55DBC2A9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38A7D1-EA8A-F272-6003-681A4469A0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92B5D70-481A-93AA-A89B-49D1296ABC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DC2F6F7-76B7-E3A6-4BFB-5A541ED3D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B3CA8D8-528A-ED8E-B0D0-43A73E0DF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7845E29-F579-2080-339E-5BCD1C7B5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072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B5E5FB-6CE3-55D4-1628-392149D60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770150D-CA5E-9CBB-ADA1-009839A26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BD94D56-6CAE-8A0D-4978-65B442938B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A0AB107-FE64-E538-FA28-C8F7BC141B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EB41CED-6C5F-EB5A-1979-58CB3CB5BF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AD5A4F-7B23-5A22-4834-EE8DA9C5D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BF90C08-2EF2-F893-9E86-253C75354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E3C77E9-E51C-B195-7B56-8BB85189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068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77079F-EDEA-07AE-A958-97A8C9350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7125675-2636-CA0F-483D-2D3B5F843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C4B06CF-C9A9-12B2-BEC0-C8473682B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E518EE7-810E-CCB2-ABD2-651DC294F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433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6370DDA-1318-0431-BD86-9EFCBAB73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67DDE0B-C965-8600-0645-AA74B2A90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38AABEF-E2B5-369D-2235-8BAC7B440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53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1F6EA9-05EC-9353-AC87-DA6DB3AB3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2A0777-E2E4-ABAF-CFA4-23047E719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2E2E8D8-56A3-9223-0869-082A3C710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18B9352-CB81-8CFA-F8C3-C64DF8CFC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25B1BF6-518B-2087-B3BB-9123188A5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B09DA15-8D50-1CDF-F144-67DF77316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869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2DD992-EF83-F131-8B8F-087512B4E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194C819-D2D3-7E0E-4982-AE64524D2E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7290043-0F62-FC2B-F951-A0843A4057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40FD1E6-6DE3-406A-9C61-7238F5276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EFACA5F-80C2-EE6F-2AFD-5E0190DFB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4FF69E0-AD4D-2A4D-3846-C726E1147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68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D87AF7-86C7-0419-D14F-DB644CB87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1EFD1A-83B2-7D34-7A83-EE4E434BC4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4FF850-9B41-9D67-AC7B-B454D8FC27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FCB5594-224E-F08E-1A8F-AD5A991D42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3561E4-1D5E-9578-DA95-7E20A1ECB8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353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CA2198-99D6-E170-7C63-CBCA50E23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371" y="1823434"/>
            <a:ext cx="10515600" cy="1325563"/>
          </a:xfrm>
        </p:spPr>
        <p:txBody>
          <a:bodyPr/>
          <a:lstStyle/>
          <a:p>
            <a:pPr algn="ctr"/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Работодатели</a:t>
            </a:r>
          </a:p>
        </p:txBody>
      </p:sp>
      <p:pic>
        <p:nvPicPr>
          <p:cNvPr id="4" name="Изображение 6" descr="logo">
            <a:extLst>
              <a:ext uri="{FF2B5EF4-FFF2-40B4-BE49-F238E27FC236}">
                <a16:creationId xmlns:a16="http://schemas.microsoft.com/office/drawing/2014/main" id="{544BF41F-0504-76FD-4742-0291B9161E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9" r="31030" b="-2"/>
          <a:stretch>
            <a:fillRect/>
          </a:stretch>
        </p:blipFill>
        <p:spPr bwMode="auto">
          <a:xfrm>
            <a:off x="10836275" y="5100859"/>
            <a:ext cx="1355725" cy="175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5176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6B0D29-EB02-44B2-A229-C0DFD5A38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75" y="365125"/>
            <a:ext cx="11210925" cy="132556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Результаты опроса работодателей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sz="2700" b="1" dirty="0"/>
              <a:t>анкетирование прошли – 109 медицинских организаций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FAFA4D2-49AC-2EC7-4128-D3853C83460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61950" y="1333499"/>
          <a:ext cx="10029825" cy="47339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32069">
                  <a:extLst>
                    <a:ext uri="{9D8B030D-6E8A-4147-A177-3AD203B41FA5}">
                      <a16:colId xmlns:a16="http://schemas.microsoft.com/office/drawing/2014/main" val="1908278063"/>
                    </a:ext>
                  </a:extLst>
                </a:gridCol>
                <a:gridCol w="2997756">
                  <a:extLst>
                    <a:ext uri="{9D8B030D-6E8A-4147-A177-3AD203B41FA5}">
                      <a16:colId xmlns:a16="http://schemas.microsoft.com/office/drawing/2014/main" val="2553881258"/>
                    </a:ext>
                  </a:extLst>
                </a:gridCol>
              </a:tblGrid>
              <a:tr h="225425">
                <a:tc>
                  <a:txBody>
                    <a:bodyPr/>
                    <a:lstStyle/>
                    <a:p>
                      <a:pPr marL="502920" marR="398145" algn="ctr">
                        <a:spcBef>
                          <a:spcPts val="5"/>
                        </a:spcBef>
                        <a:buNone/>
                      </a:pPr>
                      <a:r>
                        <a:rPr lang="ru-RU" sz="1400" kern="0">
                          <a:effectLst/>
                        </a:rPr>
                        <a:t>Вопрос</a:t>
                      </a:r>
                      <a:endParaRPr lang="ru-RU" sz="1400" b="1" ker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02920" marR="398145" algn="ctr">
                        <a:spcBef>
                          <a:spcPts val="5"/>
                        </a:spcBef>
                        <a:buNone/>
                      </a:pPr>
                      <a:r>
                        <a:rPr lang="ru-RU" sz="1400" kern="0" dirty="0">
                          <a:effectLst/>
                        </a:rPr>
                        <a:t>Средний балл</a:t>
                      </a:r>
                      <a:endParaRPr lang="ru-RU" sz="1400" b="1" kern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4692280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502920" marR="398145">
                        <a:spcBef>
                          <a:spcPts val="5"/>
                        </a:spcBef>
                        <a:buNone/>
                      </a:pPr>
                      <a:r>
                        <a:rPr lang="ru-RU" sz="1400" kern="0" dirty="0">
                          <a:effectLst/>
                        </a:rPr>
                        <a:t>Оцените выпускника по следующим пунктам:</a:t>
                      </a:r>
                      <a:endParaRPr lang="ru-RU" sz="1400" b="1" kern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02920" marR="398145" algn="ctr">
                        <a:spcBef>
                          <a:spcPts val="5"/>
                        </a:spcBef>
                        <a:buNone/>
                      </a:pPr>
                      <a:r>
                        <a:rPr lang="ru-RU" sz="1400" kern="0" dirty="0">
                          <a:effectLst/>
                        </a:rPr>
                        <a:t> </a:t>
                      </a:r>
                      <a:endParaRPr lang="ru-RU" sz="1400" b="1" kern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4414061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502920" marR="398145">
                        <a:spcBef>
                          <a:spcPts val="5"/>
                        </a:spcBef>
                        <a:buNone/>
                      </a:pPr>
                      <a:r>
                        <a:rPr lang="ru-RU" sz="1400" kern="0" dirty="0">
                          <a:effectLst/>
                        </a:rPr>
                        <a:t>Актуальность теоретических знаний</a:t>
                      </a:r>
                      <a:endParaRPr lang="ru-RU" sz="1400" b="1" kern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02920" marR="398145" algn="ctr">
                        <a:spcBef>
                          <a:spcPts val="5"/>
                        </a:spcBef>
                        <a:buNone/>
                      </a:pPr>
                      <a:r>
                        <a:rPr lang="ru-RU" sz="1400" kern="0" dirty="0">
                          <a:effectLst/>
                        </a:rPr>
                        <a:t>4,5</a:t>
                      </a:r>
                      <a:endParaRPr lang="ru-RU" sz="1400" b="1" kern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342454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502920" marR="398145">
                        <a:spcBef>
                          <a:spcPts val="5"/>
                        </a:spcBef>
                        <a:buNone/>
                      </a:pPr>
                      <a:r>
                        <a:rPr lang="ru-RU" sz="1400" kern="0" dirty="0">
                          <a:effectLst/>
                        </a:rPr>
                        <a:t>Соответствие теоретических знаний квалификации</a:t>
                      </a:r>
                      <a:endParaRPr lang="ru-RU" sz="1400" b="1" kern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02920" marR="398145" algn="ctr">
                        <a:spcBef>
                          <a:spcPts val="5"/>
                        </a:spcBef>
                        <a:buNone/>
                      </a:pPr>
                      <a:r>
                        <a:rPr lang="ru-RU" sz="1400" kern="0">
                          <a:effectLst/>
                        </a:rPr>
                        <a:t>4,46</a:t>
                      </a:r>
                      <a:endParaRPr lang="ru-RU" sz="1400" b="1" ker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6204567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502920" marR="398145">
                        <a:spcBef>
                          <a:spcPts val="5"/>
                        </a:spcBef>
                        <a:buNone/>
                      </a:pPr>
                      <a:r>
                        <a:rPr lang="ru-RU" sz="1400" kern="0" dirty="0">
                          <a:effectLst/>
                        </a:rPr>
                        <a:t>Умение применять теоретические знания на практике</a:t>
                      </a:r>
                      <a:endParaRPr lang="ru-RU" sz="1400" b="1" kern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02920" marR="398145" algn="ctr">
                        <a:spcBef>
                          <a:spcPts val="5"/>
                        </a:spcBef>
                        <a:buNone/>
                      </a:pPr>
                      <a:r>
                        <a:rPr lang="ru-RU" sz="1400" kern="0" dirty="0">
                          <a:effectLst/>
                        </a:rPr>
                        <a:t>4,35</a:t>
                      </a:r>
                      <a:endParaRPr lang="ru-RU" sz="1400" b="1" kern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373878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502920" marR="398145">
                        <a:spcBef>
                          <a:spcPts val="5"/>
                        </a:spcBef>
                        <a:buNone/>
                      </a:pPr>
                      <a:r>
                        <a:rPr lang="ru-RU" sz="1400" kern="0">
                          <a:effectLst/>
                        </a:rPr>
                        <a:t>Актуальность практических навыков</a:t>
                      </a:r>
                      <a:endParaRPr lang="ru-RU" sz="1400" b="1" ker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02920" marR="398145" algn="ctr">
                        <a:spcBef>
                          <a:spcPts val="5"/>
                        </a:spcBef>
                        <a:buNone/>
                      </a:pPr>
                      <a:r>
                        <a:rPr lang="ru-RU" sz="1400" kern="0">
                          <a:effectLst/>
                        </a:rPr>
                        <a:t>4,44</a:t>
                      </a:r>
                      <a:endParaRPr lang="ru-RU" sz="1400" b="1" ker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2511342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502920" marR="398145">
                        <a:spcBef>
                          <a:spcPts val="5"/>
                        </a:spcBef>
                        <a:buNone/>
                      </a:pPr>
                      <a:r>
                        <a:rPr lang="ru-RU" sz="1400" kern="0" dirty="0">
                          <a:effectLst/>
                        </a:rPr>
                        <a:t>Достаточность практических навыков</a:t>
                      </a:r>
                      <a:endParaRPr lang="ru-RU" sz="1400" b="1" kern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02920" marR="398145" algn="ctr">
                        <a:spcBef>
                          <a:spcPts val="5"/>
                        </a:spcBef>
                        <a:buNone/>
                      </a:pPr>
                      <a:r>
                        <a:rPr lang="ru-RU" sz="1400" kern="0" dirty="0">
                          <a:effectLst/>
                        </a:rPr>
                        <a:t>4,2</a:t>
                      </a:r>
                      <a:endParaRPr lang="ru-RU" sz="1400" b="1" kern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932721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502920" marR="398145">
                        <a:spcBef>
                          <a:spcPts val="5"/>
                        </a:spcBef>
                        <a:buNone/>
                      </a:pPr>
                      <a:r>
                        <a:rPr lang="ru-RU" sz="1400" kern="0" dirty="0">
                          <a:effectLst/>
                        </a:rPr>
                        <a:t>Клиническое мышление</a:t>
                      </a:r>
                      <a:endParaRPr lang="ru-RU" sz="1400" b="1" kern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02920" marR="398145" algn="ctr">
                        <a:spcBef>
                          <a:spcPts val="5"/>
                        </a:spcBef>
                        <a:buNone/>
                      </a:pPr>
                      <a:r>
                        <a:rPr lang="ru-RU" sz="1400" kern="0">
                          <a:effectLst/>
                        </a:rPr>
                        <a:t>4,31</a:t>
                      </a:r>
                      <a:endParaRPr lang="ru-RU" sz="1400" b="1" ker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5523914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502920" marR="398145">
                        <a:spcBef>
                          <a:spcPts val="5"/>
                        </a:spcBef>
                        <a:buNone/>
                      </a:pPr>
                      <a:r>
                        <a:rPr lang="ru-RU" sz="1400" kern="0" dirty="0">
                          <a:effectLst/>
                        </a:rPr>
                        <a:t>Насколько Вы удовлетворены личными качествами выпускников университета?</a:t>
                      </a:r>
                      <a:endParaRPr lang="ru-RU" sz="1400" b="1" kern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02920" marR="398145" algn="ctr">
                        <a:spcBef>
                          <a:spcPts val="5"/>
                        </a:spcBef>
                        <a:buNone/>
                      </a:pPr>
                      <a:r>
                        <a:rPr lang="ru-RU" sz="1400" kern="0" dirty="0">
                          <a:effectLst/>
                        </a:rPr>
                        <a:t> </a:t>
                      </a:r>
                      <a:endParaRPr lang="ru-RU" sz="1400" b="1" kern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2280441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502920" marR="398145">
                        <a:spcBef>
                          <a:spcPts val="5"/>
                        </a:spcBef>
                        <a:buNone/>
                      </a:pPr>
                      <a:r>
                        <a:rPr lang="ru-RU" sz="1400" kern="0">
                          <a:effectLst/>
                        </a:rPr>
                        <a:t>Коммуникации в коллективе</a:t>
                      </a:r>
                      <a:endParaRPr lang="ru-RU" sz="1400" b="1" ker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02920" marR="398145" algn="ctr">
                        <a:spcBef>
                          <a:spcPts val="5"/>
                        </a:spcBef>
                        <a:buNone/>
                      </a:pPr>
                      <a:r>
                        <a:rPr lang="ru-RU" sz="1400" kern="0" dirty="0">
                          <a:effectLst/>
                        </a:rPr>
                        <a:t>4,65</a:t>
                      </a:r>
                      <a:endParaRPr lang="ru-RU" sz="1400" b="1" kern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4295084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502920" marR="398145">
                        <a:spcBef>
                          <a:spcPts val="5"/>
                        </a:spcBef>
                        <a:buNone/>
                      </a:pPr>
                      <a:r>
                        <a:rPr lang="ru-RU" sz="1400" kern="0" dirty="0">
                          <a:effectLst/>
                        </a:rPr>
                        <a:t>Коммуникации с пациентами</a:t>
                      </a:r>
                      <a:endParaRPr lang="ru-RU" sz="1400" b="1" kern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02920" marR="398145" algn="ctr">
                        <a:spcBef>
                          <a:spcPts val="5"/>
                        </a:spcBef>
                        <a:buNone/>
                      </a:pPr>
                      <a:r>
                        <a:rPr lang="ru-RU" sz="1400" kern="0">
                          <a:effectLst/>
                        </a:rPr>
                        <a:t>4,57</a:t>
                      </a:r>
                      <a:endParaRPr lang="ru-RU" sz="1400" b="1" ker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7710133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502920" marR="398145">
                        <a:spcBef>
                          <a:spcPts val="5"/>
                        </a:spcBef>
                        <a:buNone/>
                      </a:pPr>
                      <a:r>
                        <a:rPr lang="ru-RU" sz="1400" kern="0">
                          <a:effectLst/>
                        </a:rPr>
                        <a:t>Самообразование и саморазвитие</a:t>
                      </a:r>
                      <a:endParaRPr lang="ru-RU" sz="1400" b="1" ker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02920" marR="398145" algn="ctr">
                        <a:spcBef>
                          <a:spcPts val="5"/>
                        </a:spcBef>
                        <a:buNone/>
                      </a:pPr>
                      <a:r>
                        <a:rPr lang="ru-RU" sz="1400" kern="0" dirty="0">
                          <a:effectLst/>
                        </a:rPr>
                        <a:t>4,47</a:t>
                      </a:r>
                      <a:endParaRPr lang="ru-RU" sz="1400" b="1" kern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8296654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502920" marR="398145">
                        <a:spcBef>
                          <a:spcPts val="5"/>
                        </a:spcBef>
                        <a:buNone/>
                      </a:pPr>
                      <a:r>
                        <a:rPr lang="ru-RU" sz="1400" kern="0" dirty="0">
                          <a:effectLst/>
                        </a:rPr>
                        <a:t>Способность действовать в нестандартной клинической ситуации</a:t>
                      </a:r>
                      <a:endParaRPr lang="ru-RU" sz="1400" b="1" kern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02920" marR="398145" algn="ctr">
                        <a:spcBef>
                          <a:spcPts val="5"/>
                        </a:spcBef>
                        <a:buNone/>
                      </a:pPr>
                      <a:r>
                        <a:rPr lang="ru-RU" sz="1400" kern="0" dirty="0">
                          <a:effectLst/>
                        </a:rPr>
                        <a:t>4,21</a:t>
                      </a:r>
                      <a:endParaRPr lang="ru-RU" sz="1400" b="1" kern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7551403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502920" marR="398145">
                        <a:spcBef>
                          <a:spcPts val="5"/>
                        </a:spcBef>
                        <a:buNone/>
                      </a:pPr>
                      <a:r>
                        <a:rPr lang="ru-RU" sz="1400" kern="0">
                          <a:effectLst/>
                        </a:rPr>
                        <a:t>Исполнительность, дисциплина</a:t>
                      </a:r>
                      <a:endParaRPr lang="ru-RU" sz="1400" b="1" ker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02920" marR="398145" algn="ctr">
                        <a:spcBef>
                          <a:spcPts val="5"/>
                        </a:spcBef>
                        <a:buNone/>
                      </a:pPr>
                      <a:r>
                        <a:rPr lang="ru-RU" sz="1400" kern="0">
                          <a:effectLst/>
                        </a:rPr>
                        <a:t>4,5</a:t>
                      </a:r>
                      <a:endParaRPr lang="ru-RU" sz="1400" b="1" ker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4547692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502920" marR="398145">
                        <a:spcBef>
                          <a:spcPts val="5"/>
                        </a:spcBef>
                        <a:buNone/>
                      </a:pPr>
                      <a:r>
                        <a:rPr lang="ru-RU" sz="1400" kern="0" dirty="0">
                          <a:effectLst/>
                        </a:rPr>
                        <a:t>Оцените, насколько Вы удовлетворены дополнительными компетенциями выпускника?</a:t>
                      </a:r>
                      <a:endParaRPr lang="ru-RU" sz="1400" b="1" kern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02920" marR="398145" algn="ctr">
                        <a:spcBef>
                          <a:spcPts val="5"/>
                        </a:spcBef>
                        <a:buNone/>
                      </a:pPr>
                      <a:r>
                        <a:rPr lang="ru-RU" sz="1400" kern="0" dirty="0">
                          <a:effectLst/>
                        </a:rPr>
                        <a:t> </a:t>
                      </a:r>
                      <a:endParaRPr lang="ru-RU" sz="1400" b="1" kern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877833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502920" marR="398145">
                        <a:spcBef>
                          <a:spcPts val="5"/>
                        </a:spcBef>
                        <a:buNone/>
                      </a:pPr>
                      <a:r>
                        <a:rPr lang="ru-RU" sz="1400" kern="0" dirty="0">
                          <a:effectLst/>
                        </a:rPr>
                        <a:t>Знание новых методов диагностики</a:t>
                      </a:r>
                      <a:endParaRPr lang="ru-RU" sz="1400" b="1" kern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02920" marR="398145" algn="ctr">
                        <a:spcBef>
                          <a:spcPts val="5"/>
                        </a:spcBef>
                        <a:buNone/>
                      </a:pPr>
                      <a:r>
                        <a:rPr lang="ru-RU" sz="1400" kern="0" dirty="0">
                          <a:effectLst/>
                        </a:rPr>
                        <a:t>4,33</a:t>
                      </a:r>
                      <a:endParaRPr lang="ru-RU" sz="1400" b="1" kern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2090717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502920" marR="398145">
                        <a:spcBef>
                          <a:spcPts val="5"/>
                        </a:spcBef>
                        <a:buNone/>
                      </a:pPr>
                      <a:r>
                        <a:rPr lang="ru-RU" sz="1400" kern="0">
                          <a:effectLst/>
                        </a:rPr>
                        <a:t>Владение информационными технологиями</a:t>
                      </a:r>
                      <a:endParaRPr lang="ru-RU" sz="1400" b="1" ker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02920" marR="398145" algn="ctr">
                        <a:spcBef>
                          <a:spcPts val="5"/>
                        </a:spcBef>
                        <a:buNone/>
                      </a:pPr>
                      <a:r>
                        <a:rPr lang="ru-RU" sz="1400" kern="0" dirty="0">
                          <a:effectLst/>
                        </a:rPr>
                        <a:t>4,66</a:t>
                      </a:r>
                      <a:endParaRPr lang="ru-RU" sz="1400" b="1" kern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4143338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502920" marR="398145">
                        <a:spcBef>
                          <a:spcPts val="5"/>
                        </a:spcBef>
                        <a:buNone/>
                      </a:pPr>
                      <a:r>
                        <a:rPr lang="ru-RU" sz="1400" kern="0" dirty="0">
                          <a:effectLst/>
                        </a:rPr>
                        <a:t>Знание в области организации деятельности МО </a:t>
                      </a:r>
                      <a:endParaRPr lang="ru-RU" sz="1400" b="1" kern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02920" marR="398145" algn="ctr">
                        <a:spcBef>
                          <a:spcPts val="5"/>
                        </a:spcBef>
                        <a:buNone/>
                      </a:pPr>
                      <a:r>
                        <a:rPr lang="ru-RU" sz="1400" kern="0" dirty="0">
                          <a:effectLst/>
                        </a:rPr>
                        <a:t>4,19</a:t>
                      </a:r>
                      <a:endParaRPr lang="ru-RU" sz="1400" b="1" kern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3962755"/>
                  </a:ext>
                </a:extLst>
              </a:tr>
            </a:tbl>
          </a:graphicData>
        </a:graphic>
      </p:graphicFrame>
      <p:pic>
        <p:nvPicPr>
          <p:cNvPr id="5" name="Изображение 6" descr="logo">
            <a:extLst>
              <a:ext uri="{FF2B5EF4-FFF2-40B4-BE49-F238E27FC236}">
                <a16:creationId xmlns:a16="http://schemas.microsoft.com/office/drawing/2014/main" id="{A560D195-9B19-D1A2-6A97-FB830D6DC5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9" r="31030" b="-2"/>
          <a:stretch>
            <a:fillRect/>
          </a:stretch>
        </p:blipFill>
        <p:spPr bwMode="auto">
          <a:xfrm>
            <a:off x="10836275" y="5100859"/>
            <a:ext cx="1355725" cy="175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01951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108</Words>
  <Application>Microsoft Office PowerPoint</Application>
  <PresentationFormat>Широкоэкранный</PresentationFormat>
  <Paragraphs>38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 Работодатели</vt:lpstr>
      <vt:lpstr>Результаты опроса работодателей анкетирование прошли – 109 медицинских организаций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melleralina@yandex.ru</dc:creator>
  <cp:lastModifiedBy>melleralina@yandex.ru</cp:lastModifiedBy>
  <cp:revision>6</cp:revision>
  <dcterms:created xsi:type="dcterms:W3CDTF">2025-05-07T13:17:37Z</dcterms:created>
  <dcterms:modified xsi:type="dcterms:W3CDTF">2025-05-07T13:26:31Z</dcterms:modified>
</cp:coreProperties>
</file>