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262" r:id="rId3"/>
    <p:sldId id="299" r:id="rId4"/>
    <p:sldId id="300" r:id="rId5"/>
    <p:sldId id="265" r:id="rId6"/>
    <p:sldId id="258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'[Диаграмма в Microsoft PowerPoint]Лист1'!$C$30</c:f>
              <c:strCache>
                <c:ptCount val="1"/>
                <c:pt idx="0">
                  <c:v>Оценка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'[Диаграмма в Microsoft PowerPoint]Лист1'!$B$31:$B$35</c:f>
              <c:numCache>
                <c:formatCode>0.00%</c:formatCode>
                <c:ptCount val="5"/>
                <c:pt idx="0">
                  <c:v>0.26029999999999998</c:v>
                </c:pt>
                <c:pt idx="1">
                  <c:v>0.1052</c:v>
                </c:pt>
                <c:pt idx="2">
                  <c:v>0.56950000000000001</c:v>
                </c:pt>
                <c:pt idx="3">
                  <c:v>5.3999999999999999E-2</c:v>
                </c:pt>
                <c:pt idx="4">
                  <c:v>1.0999999999999999E-2</c:v>
                </c:pt>
              </c:numCache>
            </c:numRef>
          </c:cat>
          <c:val>
            <c:numRef>
              <c:f>'[Диаграмма в Microsoft PowerPoint]Лист1'!$C$31:$C$35</c:f>
              <c:numCache>
                <c:formatCode>General</c:formatCode>
                <c:ptCount val="5"/>
                <c:pt idx="0">
                  <c:v>4.75</c:v>
                </c:pt>
                <c:pt idx="1">
                  <c:v>4.7</c:v>
                </c:pt>
                <c:pt idx="2">
                  <c:v>4.6500000000000004</c:v>
                </c:pt>
                <c:pt idx="3">
                  <c:v>4.5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B-471A-AADC-85BC661EA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472576"/>
        <c:axId val="298308352"/>
      </c:barChart>
      <c:catAx>
        <c:axId val="256472576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298308352"/>
        <c:crosses val="autoZero"/>
        <c:auto val="1"/>
        <c:lblAlgn val="ctr"/>
        <c:lblOffset val="100"/>
        <c:noMultiLvlLbl val="0"/>
      </c:catAx>
      <c:valAx>
        <c:axId val="29830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647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'[Диаграмма в Microsoft PowerPoint]Лист1'!$C$30</c:f>
              <c:strCache>
                <c:ptCount val="1"/>
                <c:pt idx="0">
                  <c:v>Оценка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'[Диаграмма в Microsoft PowerPoint]Лист1'!$B$31:$B$35</c:f>
              <c:numCache>
                <c:formatCode>0.00%</c:formatCode>
                <c:ptCount val="5"/>
                <c:pt idx="0">
                  <c:v>0.01</c:v>
                </c:pt>
                <c:pt idx="1">
                  <c:v>0.5252</c:v>
                </c:pt>
                <c:pt idx="2">
                  <c:v>0.64129999999999998</c:v>
                </c:pt>
                <c:pt idx="3">
                  <c:v>5.8900000000000001E-2</c:v>
                </c:pt>
                <c:pt idx="4">
                  <c:v>8.8999999999999999E-3</c:v>
                </c:pt>
              </c:numCache>
            </c:numRef>
          </c:cat>
          <c:val>
            <c:numRef>
              <c:f>'[Диаграмма в Microsoft PowerPoint]Лист1'!$C$31:$C$35</c:f>
              <c:numCache>
                <c:formatCode>General</c:formatCode>
                <c:ptCount val="5"/>
                <c:pt idx="0">
                  <c:v>4.8</c:v>
                </c:pt>
                <c:pt idx="1">
                  <c:v>4.7</c:v>
                </c:pt>
                <c:pt idx="2">
                  <c:v>4.6500000000000004</c:v>
                </c:pt>
                <c:pt idx="3">
                  <c:v>4.5999999999999996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0-43E0-8732-93ABDC72E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472576"/>
        <c:axId val="298308352"/>
      </c:barChart>
      <c:catAx>
        <c:axId val="256472576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298308352"/>
        <c:crosses val="autoZero"/>
        <c:auto val="1"/>
        <c:lblAlgn val="ctr"/>
        <c:lblOffset val="100"/>
        <c:noMultiLvlLbl val="0"/>
      </c:catAx>
      <c:valAx>
        <c:axId val="29830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647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Оценка</c:v>
          </c:tx>
          <c:spPr>
            <a:solidFill>
              <a:srgbClr val="C00000"/>
            </a:solidFill>
          </c:spPr>
          <c:invertIfNegative val="0"/>
          <c:cat>
            <c:numRef>
              <c:f>Лист1!$B$64:$B$68</c:f>
              <c:numCache>
                <c:formatCode>0.00%</c:formatCode>
                <c:ptCount val="5"/>
                <c:pt idx="0">
                  <c:v>7.9000000000000008E-3</c:v>
                </c:pt>
                <c:pt idx="1">
                  <c:v>0.36409999999999998</c:v>
                </c:pt>
                <c:pt idx="2">
                  <c:v>0.49480000000000002</c:v>
                </c:pt>
                <c:pt idx="3">
                  <c:v>0.1053</c:v>
                </c:pt>
                <c:pt idx="4">
                  <c:v>2.7900000000000001E-2</c:v>
                </c:pt>
              </c:numCache>
            </c:numRef>
          </c:cat>
          <c:val>
            <c:numRef>
              <c:f>Лист1!$C$64:$C$68</c:f>
              <c:numCache>
                <c:formatCode>General</c:formatCode>
                <c:ptCount val="5"/>
                <c:pt idx="0">
                  <c:v>4.74</c:v>
                </c:pt>
                <c:pt idx="1">
                  <c:v>4.67</c:v>
                </c:pt>
                <c:pt idx="2">
                  <c:v>4.6399999999999997</c:v>
                </c:pt>
                <c:pt idx="3">
                  <c:v>4.6100000000000003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3-435C-B1A1-593B6ACE4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40992"/>
        <c:axId val="142955648"/>
      </c:barChart>
      <c:catAx>
        <c:axId val="141940992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42955648"/>
        <c:crosses val="autoZero"/>
        <c:auto val="1"/>
        <c:lblAlgn val="ctr"/>
        <c:lblOffset val="100"/>
        <c:noMultiLvlLbl val="0"/>
      </c:catAx>
      <c:valAx>
        <c:axId val="14295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940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5.2349518810148724E-2"/>
          <c:y val="0.17628499562554681"/>
          <c:w val="0.9115393700787402"/>
          <c:h val="0.68921660834062404"/>
        </c:manualLayout>
      </c:layout>
      <c:barChart>
        <c:barDir val="col"/>
        <c:grouping val="clustered"/>
        <c:varyColors val="0"/>
        <c:ser>
          <c:idx val="1"/>
          <c:order val="0"/>
          <c:tx>
            <c:v>Оценка</c:v>
          </c:tx>
          <c:spPr>
            <a:solidFill>
              <a:srgbClr val="0070C0"/>
            </a:solidFill>
          </c:spPr>
          <c:invertIfNegative val="0"/>
          <c:cat>
            <c:numRef>
              <c:f>Лист1!$B$76:$B$80</c:f>
              <c:numCache>
                <c:formatCode>0.00%</c:formatCode>
                <c:ptCount val="5"/>
                <c:pt idx="0">
                  <c:v>5.0000000000000001E-3</c:v>
                </c:pt>
                <c:pt idx="1">
                  <c:v>0.34</c:v>
                </c:pt>
                <c:pt idx="2">
                  <c:v>0.46839999999999998</c:v>
                </c:pt>
                <c:pt idx="3">
                  <c:v>0.19159999999999999</c:v>
                </c:pt>
                <c:pt idx="4">
                  <c:v>5.0000000000000001E-3</c:v>
                </c:pt>
              </c:numCache>
            </c:numRef>
          </c:cat>
          <c:val>
            <c:numRef>
              <c:f>Лист1!$C$76:$C$80</c:f>
              <c:numCache>
                <c:formatCode>General</c:formatCode>
                <c:ptCount val="5"/>
                <c:pt idx="0">
                  <c:v>4.76</c:v>
                </c:pt>
                <c:pt idx="1">
                  <c:v>4.62</c:v>
                </c:pt>
                <c:pt idx="2">
                  <c:v>4.6100000000000003</c:v>
                </c:pt>
                <c:pt idx="3">
                  <c:v>4.58</c:v>
                </c:pt>
                <c:pt idx="4">
                  <c:v>4.55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7-4BEE-A4F7-5E732E9FA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77600"/>
        <c:axId val="138596736"/>
      </c:barChart>
      <c:catAx>
        <c:axId val="137577600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38596736"/>
        <c:crosses val="autoZero"/>
        <c:auto val="1"/>
        <c:lblAlgn val="ctr"/>
        <c:lblOffset val="100"/>
        <c:noMultiLvlLbl val="0"/>
      </c:catAx>
      <c:valAx>
        <c:axId val="13859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57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Оценка</c:v>
          </c:tx>
          <c:spPr>
            <a:solidFill>
              <a:srgbClr val="C00000"/>
            </a:solidFill>
          </c:spPr>
          <c:invertIfNegative val="0"/>
          <c:cat>
            <c:numRef>
              <c:f>Лист1!$B$89:$B$93</c:f>
              <c:numCache>
                <c:formatCode>0.00%</c:formatCode>
                <c:ptCount val="5"/>
                <c:pt idx="0">
                  <c:v>0.85660000000000003</c:v>
                </c:pt>
                <c:pt idx="1">
                  <c:v>0.1066</c:v>
                </c:pt>
                <c:pt idx="2">
                  <c:v>2.52E-2</c:v>
                </c:pt>
                <c:pt idx="3">
                  <c:v>6.4000000000000003E-3</c:v>
                </c:pt>
                <c:pt idx="4">
                  <c:v>5.1999999999999998E-3</c:v>
                </c:pt>
              </c:numCache>
            </c:numRef>
          </c:cat>
          <c:val>
            <c:numRef>
              <c:f>Лист1!$C$89:$C$93</c:f>
              <c:numCache>
                <c:formatCode>General</c:formatCode>
                <c:ptCount val="5"/>
                <c:pt idx="0">
                  <c:v>4.82</c:v>
                </c:pt>
                <c:pt idx="1">
                  <c:v>4.79</c:v>
                </c:pt>
                <c:pt idx="2">
                  <c:v>4.76</c:v>
                </c:pt>
                <c:pt idx="3">
                  <c:v>4.72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5-48CB-B2E8-0418715B0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904704"/>
        <c:axId val="158907008"/>
      </c:barChart>
      <c:catAx>
        <c:axId val="158904704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58907008"/>
        <c:crosses val="autoZero"/>
        <c:auto val="1"/>
        <c:lblAlgn val="ctr"/>
        <c:lblOffset val="100"/>
        <c:noMultiLvlLbl val="0"/>
      </c:catAx>
      <c:valAx>
        <c:axId val="15890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904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Оценка</c:v>
          </c:tx>
          <c:spPr>
            <a:solidFill>
              <a:srgbClr val="0070C0"/>
            </a:solidFill>
          </c:spPr>
          <c:invertIfNegative val="0"/>
          <c:cat>
            <c:numRef>
              <c:f>Лист1!$B$99:$B$103</c:f>
              <c:numCache>
                <c:formatCode>0.00%</c:formatCode>
                <c:ptCount val="5"/>
                <c:pt idx="0">
                  <c:v>8.8999999999999999E-3</c:v>
                </c:pt>
                <c:pt idx="1">
                  <c:v>0.52100000000000002</c:v>
                </c:pt>
                <c:pt idx="2">
                  <c:v>0.4834</c:v>
                </c:pt>
                <c:pt idx="3">
                  <c:v>1.12E-2</c:v>
                </c:pt>
                <c:pt idx="4">
                  <c:v>6.7000000000000002E-3</c:v>
                </c:pt>
              </c:numCache>
            </c:numRef>
          </c:cat>
          <c:val>
            <c:numRef>
              <c:f>Лист1!$C$99:$C$103</c:f>
              <c:numCache>
                <c:formatCode>General</c:formatCode>
                <c:ptCount val="5"/>
                <c:pt idx="0">
                  <c:v>5</c:v>
                </c:pt>
                <c:pt idx="1">
                  <c:v>4.87</c:v>
                </c:pt>
                <c:pt idx="2">
                  <c:v>4.8600000000000003</c:v>
                </c:pt>
                <c:pt idx="3">
                  <c:v>4.82</c:v>
                </c:pt>
                <c:pt idx="4">
                  <c:v>4.8099999999999996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D-4755-BE8D-3278C2D08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51968"/>
        <c:axId val="136480640"/>
      </c:barChart>
      <c:catAx>
        <c:axId val="136451968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crossAx val="136480640"/>
        <c:crosses val="autoZero"/>
        <c:auto val="1"/>
        <c:lblAlgn val="ctr"/>
        <c:lblOffset val="100"/>
        <c:noMultiLvlLbl val="0"/>
      </c:catAx>
      <c:valAx>
        <c:axId val="13648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45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CCFE-3357-4962-A887-884BD12947BA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94EE9-88F1-4021-B81A-4CC6366B2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2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45C26-AB2C-452E-8B82-CF13583B3CA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0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5986F-04AD-3439-2CC7-C469FAE2E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9C6D48-210D-D9F2-12C9-EF0A5DB89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2D088-33B0-361E-6699-E96588E6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3159A6-A7F6-B7B4-D57E-59BB35B3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BF4514-45F2-EF0B-80C1-1F35E332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7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C907D-DF31-BB4A-A9C3-3EE7EC0A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23FEFF-4FE1-3C04-6A23-C4F242881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B9E1AB-E8C8-3EB6-58CD-FB4EAC3A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CB973-825B-0ED8-7E06-A043641A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8A87C7-8D89-7E26-2529-BECCE3A1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25BC1E-BBAB-CF0F-490F-2671A6C42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74D360-991C-C208-8AE9-26E4B5007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013F4E-BA85-26E4-46FC-2D288B3B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62418C-BDF7-01D1-38BB-1CC8337C7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875D49-C724-59BF-C0D5-54B8A719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5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B4185-10DB-91A4-D7DA-33863D29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661D51-636D-3E0A-04CA-123DDD765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3F673D-43BA-376E-0A3D-816F54D6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E2F2B4-F222-6C19-6652-2A4EA21B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C128E3-C837-3E62-3E0C-9909936A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EF9DB-7712-4DB0-8C8A-27651C5E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3552D-C0C9-9193-C4D4-896A6E5E5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7A1708-F059-154F-BC7D-E44D99AF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CC8DCB-6719-ADAD-21AA-6DB7733A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A7A6F3-6A8F-4E78-E9DC-AB32CEA4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69D9A-C958-AD49-7156-7756AA2B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0BB56-40F8-BAB1-FA0D-93047A414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99624D-EE8F-7749-B1B7-3DA01F113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1CD6B3-F7C2-2F0A-B1E7-D0E6E6F2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59F0D4-45CD-CFD1-9BDE-31A7E66F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DB2B23-26F2-EA89-69FE-BC1EDE9D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1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D8A51-0BAF-8E1D-4759-422B9DDB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DE62CB-9397-41B9-F072-67E3CC01B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4C1838-E527-EAA8-3F8E-E4A087C8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5F84E1-9023-4A88-1E68-E6B4D3816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48FAD9-98C7-AB77-4FB8-2AB24B7E8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3777C8-AB8C-D399-804D-25B96DDD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4A1FA06-8095-8A34-ACD1-1BA3E3F3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4089E2-6ACF-8732-CE30-9FDAB634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0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98CD-1652-1816-CBD1-8A9D58FC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08EC05-90DD-D65D-1334-20DFC865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D05AA9-2665-D994-B278-0DC48327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57293D-779A-2BF4-EA27-E81781AB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0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F9753D-6240-1246-8F29-5B94C3AF2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A0B90E-6654-06A2-B51C-52C6D1CB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41FBA2-9CAE-B01F-C919-32463250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E6699-32AA-95A9-2711-FA648D86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97ED6C-1473-31A1-75F6-EE7BE7BF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739553-FAD2-B70A-956E-79CB16BD6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BA1E7B-E938-1C2B-DA5F-6D2323F5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C630BB-465D-2AC6-697A-174A361B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DA3275-74A5-E682-F177-D452311A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1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FE7DA-AAED-8F01-7A45-0DEC5C9F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38F563-DD94-C495-460F-85248807E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37DB0A-3BA6-46AE-D5DF-48C2CAD50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F8DE92-75D2-8DA7-5056-370EBCB9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C800A3-9593-BB41-0B53-C9952D7F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5E2880-3CCE-CB46-C0C3-C647B37B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C3058-9DE6-3ECD-B7F0-01633576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839DAA-7687-87B1-2705-E67687A3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05091-FB53-BD71-01BA-16053809C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ADE5-375F-4088-9D57-9220F2063E8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A06DEA-4E3E-8799-0948-5D13A65AD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2A9093-A208-5587-5254-025C09208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6BDF-540D-4AF1-A76F-700A3DA799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2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  <a:ea typeface="+mn-ea"/>
                <a:cs typeface="+mn-cs"/>
              </a:rPr>
              <a:t>Специалитет</a:t>
            </a:r>
            <a:endParaRPr lang="ru-RU" b="1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3B522FF9-910E-DB90-033E-39EC7CAD1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398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Качество коммуникаций студентов и преподавателей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58CAB393-9A27-5411-95B9-E20CF4D062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46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8600" y="748693"/>
            <a:ext cx="6646333" cy="532341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  <a:t>Вопрос: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Оперативность и результативность реагирования на запросы студентов  на кафедрах?</a:t>
            </a:r>
            <a:r>
              <a:rPr lang="ru-RU" sz="2400" dirty="0"/>
              <a:t> 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901269" y="4025900"/>
            <a:ext cx="6290731" cy="567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ea typeface="+mn-ea"/>
                <a:cs typeface="+mn-cs"/>
              </a:rPr>
              <a:t>Вопрос: 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Уровень уважительного отношения преподавателя к студентам?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668867" y="635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736600" y="37507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072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344" y="278257"/>
            <a:ext cx="11428476" cy="90284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a typeface="+mn-ea"/>
                <a:cs typeface="+mn-cs"/>
              </a:rPr>
              <a:t>Результаты анкетирования </a:t>
            </a:r>
            <a:endParaRPr lang="ru-RU" sz="4000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04900" y="1462367"/>
            <a:ext cx="7229475" cy="45988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>
                <a:solidFill>
                  <a:srgbClr val="C00000"/>
                </a:solidFill>
              </a:rPr>
              <a:t>Активность студентов по факультетам</a:t>
            </a:r>
            <a:r>
              <a:rPr lang="ru-RU" sz="2900" dirty="0"/>
              <a:t>:</a:t>
            </a:r>
          </a:p>
          <a:p>
            <a:r>
              <a:rPr lang="ru-RU" sz="2900" dirty="0"/>
              <a:t>12308 студента:</a:t>
            </a:r>
          </a:p>
          <a:p>
            <a:pPr lvl="1"/>
            <a:r>
              <a:rPr lang="ru-RU" sz="2900" dirty="0"/>
              <a:t>лечебный факультет – 7289 чел.(58,80%), </a:t>
            </a:r>
          </a:p>
          <a:p>
            <a:pPr lvl="1"/>
            <a:r>
              <a:rPr lang="ru-RU" sz="2900" dirty="0"/>
              <a:t>педиатрический - 2196 чел. (17,74 %), </a:t>
            </a:r>
          </a:p>
          <a:p>
            <a:pPr lvl="1"/>
            <a:r>
              <a:rPr lang="ru-RU" sz="2900" dirty="0"/>
              <a:t>стоматологический - 1845 чел. (15%), </a:t>
            </a:r>
          </a:p>
          <a:p>
            <a:pPr lvl="1"/>
            <a:r>
              <a:rPr lang="ru-RU" sz="2900" dirty="0"/>
              <a:t>медико-профилактический – 623 чел. (5%), </a:t>
            </a:r>
          </a:p>
          <a:p>
            <a:pPr lvl="1"/>
            <a:r>
              <a:rPr lang="ru-RU" sz="2900" dirty="0"/>
              <a:t>фармацевтический – 355 чел. (2,86 %), </a:t>
            </a:r>
          </a:p>
          <a:p>
            <a:pPr marL="457200" lvl="1" indent="0">
              <a:buNone/>
            </a:pPr>
            <a:r>
              <a:rPr lang="ru-RU" sz="2900" dirty="0"/>
              <a:t>.</a:t>
            </a:r>
          </a:p>
          <a:p>
            <a:pPr marL="457200" lvl="1" indent="0">
              <a:buNone/>
            </a:pPr>
            <a:endParaRPr lang="ru-RU" sz="2900" dirty="0"/>
          </a:p>
          <a:p>
            <a:pPr marL="457200" lvl="1" indent="0">
              <a:buNone/>
            </a:pPr>
            <a:r>
              <a:rPr lang="ru-RU" sz="2900" dirty="0">
                <a:solidFill>
                  <a:srgbClr val="C00000"/>
                </a:solidFill>
              </a:rPr>
              <a:t>Активность студентов по курсам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 курс – 6501 чел. (</a:t>
            </a:r>
            <a:r>
              <a:rPr lang="ru-RU" sz="2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52,8%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 курс – 1616 чел. (</a:t>
            </a:r>
            <a:r>
              <a:rPr lang="ru-RU" sz="2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13,12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 курс – 1571 чел. (12,76 %)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4 курс -  1166 чел. (9,5%)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5 курс - 772 чел. (6,27 %)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6 курс – 682 чел (5,55 %)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44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3407C59-EC98-2BEE-EFA9-D6CEF6573441}"/>
              </a:ext>
            </a:extLst>
          </p:cNvPr>
          <p:cNvGraphicFramePr>
            <a:graphicFrameLocks noGrp="1"/>
          </p:cNvGraphicFramePr>
          <p:nvPr/>
        </p:nvGraphicFramePr>
        <p:xfrm>
          <a:off x="641610" y="306307"/>
          <a:ext cx="9283440" cy="630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860">
                  <a:extLst>
                    <a:ext uri="{9D8B030D-6E8A-4147-A177-3AD203B41FA5}">
                      <a16:colId xmlns:a16="http://schemas.microsoft.com/office/drawing/2014/main" val="181245984"/>
                    </a:ext>
                  </a:extLst>
                </a:gridCol>
                <a:gridCol w="2320860">
                  <a:extLst>
                    <a:ext uri="{9D8B030D-6E8A-4147-A177-3AD203B41FA5}">
                      <a16:colId xmlns:a16="http://schemas.microsoft.com/office/drawing/2014/main" val="2321691526"/>
                    </a:ext>
                  </a:extLst>
                </a:gridCol>
                <a:gridCol w="2320860">
                  <a:extLst>
                    <a:ext uri="{9D8B030D-6E8A-4147-A177-3AD203B41FA5}">
                      <a16:colId xmlns:a16="http://schemas.microsoft.com/office/drawing/2014/main" val="2906935581"/>
                    </a:ext>
                  </a:extLst>
                </a:gridCol>
                <a:gridCol w="2320860">
                  <a:extLst>
                    <a:ext uri="{9D8B030D-6E8A-4147-A177-3AD203B41FA5}">
                      <a16:colId xmlns:a16="http://schemas.microsoft.com/office/drawing/2014/main" val="3232693941"/>
                    </a:ext>
                  </a:extLst>
                </a:gridCol>
              </a:tblGrid>
              <a:tr h="53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Кафедра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СР. балл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Кафедра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Ср. балл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69065179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Акушерства и гинекологии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Иностранных языков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2655579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Акушерства и гинекологии ФДПО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Инфекционных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19456017"/>
                  </a:ext>
                </a:extLst>
              </a:tr>
              <a:tr h="53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Анестезиологии, реанимации и неотложной медицинской помощи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Информационных технологий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4998908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Анестезиологии, реанимации и трансфузиологии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Клинической лабораторной диагностики ФДПО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99558481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Клинической судебной медицины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276288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Биохимии им. Г.Я. Городисской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Кожных и венерических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3649676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Болезней уха, горла, носа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 биофизики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7254475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Гигиены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 реабилитации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4197094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Гистологии с эмбриологией и цитологией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Медицины катастроф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9452258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Глазных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Нервных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7583668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Госпитальной педиатрии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Нормальной анатомии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724416"/>
                  </a:ext>
                </a:extLst>
              </a:tr>
              <a:tr h="537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Госпитальной терапии и общей врачебной практики им. В.Г. Вогралика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Нормальной физиологии им. Н.Ю. Беленкова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7656207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Госпитальной хирургии им. Б.А. Королева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Общей и клинической психологии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8061758"/>
                  </a:ext>
                </a:extLst>
              </a:tr>
              <a:tr h="39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Детской хирургии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Общей и клинической фармакологии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5023364"/>
                  </a:ext>
                </a:extLst>
              </a:tr>
            </a:tbl>
          </a:graphicData>
        </a:graphic>
      </p:graphicFrame>
      <p:pic>
        <p:nvPicPr>
          <p:cNvPr id="6" name="Изображение 6" descr="logo">
            <a:extLst>
              <a:ext uri="{FF2B5EF4-FFF2-40B4-BE49-F238E27FC236}">
                <a16:creationId xmlns:a16="http://schemas.microsoft.com/office/drawing/2014/main" id="{7577F325-0F70-6667-5EE0-010E5AC385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13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B4DC53F-4665-145E-05BD-9ACD3A05F0E7}"/>
              </a:ext>
            </a:extLst>
          </p:cNvPr>
          <p:cNvGraphicFramePr>
            <a:graphicFrameLocks noGrp="1"/>
          </p:cNvGraphicFramePr>
          <p:nvPr/>
        </p:nvGraphicFramePr>
        <p:xfrm>
          <a:off x="638827" y="138430"/>
          <a:ext cx="10183660" cy="658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987">
                  <a:extLst>
                    <a:ext uri="{9D8B030D-6E8A-4147-A177-3AD203B41FA5}">
                      <a16:colId xmlns:a16="http://schemas.microsoft.com/office/drawing/2014/main" val="3662303727"/>
                    </a:ext>
                  </a:extLst>
                </a:gridCol>
                <a:gridCol w="2210843">
                  <a:extLst>
                    <a:ext uri="{9D8B030D-6E8A-4147-A177-3AD203B41FA5}">
                      <a16:colId xmlns:a16="http://schemas.microsoft.com/office/drawing/2014/main" val="1859136777"/>
                    </a:ext>
                  </a:extLst>
                </a:gridCol>
                <a:gridCol w="2965668">
                  <a:extLst>
                    <a:ext uri="{9D8B030D-6E8A-4147-A177-3AD203B41FA5}">
                      <a16:colId xmlns:a16="http://schemas.microsoft.com/office/drawing/2014/main" val="2107566127"/>
                    </a:ext>
                  </a:extLst>
                </a:gridCol>
                <a:gridCol w="2126162">
                  <a:extLst>
                    <a:ext uri="{9D8B030D-6E8A-4147-A177-3AD203B41FA5}">
                      <a16:colId xmlns:a16="http://schemas.microsoft.com/office/drawing/2014/main" val="3986886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Кафедра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Ср.балл</a:t>
                      </a:r>
                      <a:endParaRPr lang="ru-RU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Кафедра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Ср. балл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854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Общей химии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Урологии им Е.В. Шахова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1590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Общей, оперативной хирургии и топографической анатомии им. А.И. Кожевникова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Факультетской и поликлинической педиатрии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2495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Онкологии, лучевой терапии и лучевой диагностики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Факультетской и поликлинической терапии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64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Ортопедической стоматологии и ортодонтии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Факультетской хирургии и трансплантологии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64855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Патологической анатомии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Фармацевтической химии и фармакогнозии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7360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Патологической физиологии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Физической культуры и спорта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681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Педиатрии им. Ф.Д. Агафонова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Фтизиатрии им. И.С. Николаева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111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Пропедевтики внутренних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Хирургической стоматологии и челюстно-лицевой хирургии с курсом пластической хирургии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076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Пропедевтической стоматологии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Экономики, менеджмента и медицинского права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99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Психиатрии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Эндокринологии и внутренних болезней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591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Социально-гуманитарных наук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Эпидемиологии, микробиологии и доказательной медицины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164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Социальной медицины и организации здравоохранения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406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Стоматологии детского возраста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89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Терапевтической стоматологии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58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Терапии и кардиологии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18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Управления и экономики фармации и фармацевтической технологии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9253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ED4221-06FB-2E67-6851-0CFB4A22B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487" y="5294300"/>
            <a:ext cx="135342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Качество преподавания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1FF9208D-0348-FA6B-DD5E-94D00481CC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45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6468" y="365125"/>
            <a:ext cx="5757332" cy="92417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Вопрос: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Чувствуете ли Вы, что закончили изучение дисциплины с полным пониманием ее содержания?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782732" y="1218926"/>
            <a:ext cx="5664201" cy="253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Увеличение времени на практические занятия на базах ЛПУ</a:t>
            </a:r>
          </a:p>
          <a:p>
            <a:r>
              <a:rPr lang="ru-RU" sz="1800" dirty="0"/>
              <a:t>Разрешение на ассистирование студентам на операциях</a:t>
            </a:r>
          </a:p>
          <a:p>
            <a:r>
              <a:rPr lang="ru-RU" sz="1800" dirty="0"/>
              <a:t>Необходимо больше времени для общения с пациентами</a:t>
            </a: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918199" y="3753936"/>
            <a:ext cx="6045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Вопрос: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Удовлетворенность использованием на занятиях современных методов обучения?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002867" y="4489400"/>
            <a:ext cx="4648199" cy="2127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Методы обучения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интерактивные методы;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доклады;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дискуссии;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анализ конкретных ситуаций;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обучающие программы;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симуляции;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анализ научных статей;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поход в музей  интересные видео по теме урока;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работа в группах;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625535" y="665291"/>
          <a:ext cx="4587574" cy="276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/>
        </p:nvGraphicFramePr>
        <p:xfrm>
          <a:off x="516088" y="3609245"/>
          <a:ext cx="4587574" cy="276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360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4631" y="366635"/>
            <a:ext cx="5880101" cy="53234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  <a:t>Вопрос: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Организация и проведение лекций ?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22999" y="963229"/>
            <a:ext cx="4775708" cy="2797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Комментарии к оценкам</a:t>
            </a:r>
          </a:p>
          <a:p>
            <a:r>
              <a:rPr lang="ru-RU" sz="1600" dirty="0"/>
              <a:t>Некоторые презентации содержали меньше информации, чем лекции, которые нам читали, и наоборот. </a:t>
            </a:r>
          </a:p>
          <a:p>
            <a:r>
              <a:rPr lang="ru-RU" sz="1600" dirty="0"/>
              <a:t>Дополненные лекции, на них не освещается все то, что есть на экзамене </a:t>
            </a:r>
          </a:p>
          <a:p>
            <a:r>
              <a:rPr lang="ru-RU" sz="1600" dirty="0"/>
              <a:t>Больше очных лекций</a:t>
            </a: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647267" y="3750731"/>
            <a:ext cx="6290731" cy="567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ea typeface="+mn-ea"/>
                <a:cs typeface="+mn-cs"/>
              </a:rPr>
              <a:t>Вопрос: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Организация и проведение практических занятий 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4632" y="4513071"/>
            <a:ext cx="58801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Больше практических занятий, по возможности.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Не хватило посещения пациентов, операций, диагностических мероприятий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Трансляция он-лайн, операций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нет демонстрационного материала и стоматологических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расходников для полного понимания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/>
              <a:t>Почините установки. На кафедре большое количество установок не работают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C30858-5BD2-6A95-6C1D-4DB414E8E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29" y="627723"/>
            <a:ext cx="4602879" cy="27739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DDBD49A-800E-42A3-DD9B-E7F157355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936" y="3760707"/>
            <a:ext cx="4590686" cy="276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3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Качество информационного обеспечение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B35B038F-9921-E6F3-B38D-38143F3A5F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27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7686" y="358168"/>
            <a:ext cx="6646333" cy="532341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  <a:t>Вопрос: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Насколько способствуют освоению дисциплины материалы и информация, размещенные на портале СДО?</a:t>
            </a:r>
            <a:r>
              <a:rPr lang="ru-RU" sz="2400" dirty="0"/>
              <a:t> 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60567" y="1149496"/>
            <a:ext cx="4775708" cy="20170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Комментарии к оценкам</a:t>
            </a:r>
          </a:p>
          <a:p>
            <a:r>
              <a:rPr lang="ru-RU" dirty="0"/>
              <a:t>Очные и записанные лекции не совпадают</a:t>
            </a:r>
          </a:p>
          <a:p>
            <a:r>
              <a:rPr lang="ru-RU" dirty="0"/>
              <a:t>Материалы на СДО старые и не подходят под действующие клинические рекомендации</a:t>
            </a:r>
          </a:p>
          <a:p>
            <a:r>
              <a:rPr lang="ru-RU" dirty="0"/>
              <a:t>Нестабильная работа сайта </a:t>
            </a: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647267" y="3750731"/>
            <a:ext cx="6290731" cy="567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ea typeface="+mn-ea"/>
                <a:cs typeface="+mn-cs"/>
              </a:rPr>
              <a:t>Вопрос: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Насколько способствует освоению дисциплины литература, имеющаяся в библиотеке (включая ЭБС) ПИМУ?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4632" y="4513071"/>
            <a:ext cx="58801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Мало учебников, на всех не хватает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В библиотеке очень старые и устаревшие учебники, а в ЭБС сложный поиск и неудобный интерфейс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592666" y="5757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668867" y="34667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9762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708</Words>
  <Application>Microsoft Office PowerPoint</Application>
  <PresentationFormat>Широкоэкранный</PresentationFormat>
  <Paragraphs>183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Специалитет</vt:lpstr>
      <vt:lpstr>Результаты анкетирования </vt:lpstr>
      <vt:lpstr>Презентация PowerPoint</vt:lpstr>
      <vt:lpstr>Презентация PowerPoint</vt:lpstr>
      <vt:lpstr>Качество преподавания</vt:lpstr>
      <vt:lpstr>Вопрос: Чувствуете ли Вы, что закончили изучение дисциплины с полным пониманием ее содержания?</vt:lpstr>
      <vt:lpstr>Вопрос: Организация и проведение лекций ?</vt:lpstr>
      <vt:lpstr>Качество информационного обеспечение</vt:lpstr>
      <vt:lpstr>Вопрос: Насколько способствуют освоению дисциплины материалы и информация, размещенные на портале СДО? </vt:lpstr>
      <vt:lpstr>Качество коммуникаций студентов и преподавателей</vt:lpstr>
      <vt:lpstr>Вопрос: Оперативность и результативность реагирования на запросы студентов  на кафедрах?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1</cp:revision>
  <dcterms:created xsi:type="dcterms:W3CDTF">2025-05-07T13:11:03Z</dcterms:created>
  <dcterms:modified xsi:type="dcterms:W3CDTF">2025-05-07T13:17:09Z</dcterms:modified>
</cp:coreProperties>
</file>