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34" r:id="rId2"/>
    <p:sldId id="337" r:id="rId3"/>
    <p:sldId id="345" r:id="rId4"/>
    <p:sldId id="338" r:id="rId5"/>
    <p:sldId id="339" r:id="rId6"/>
    <p:sldId id="359" r:id="rId7"/>
    <p:sldId id="347" r:id="rId8"/>
    <p:sldId id="348" r:id="rId9"/>
    <p:sldId id="336" r:id="rId10"/>
    <p:sldId id="340" r:id="rId11"/>
    <p:sldId id="343" r:id="rId12"/>
    <p:sldId id="344" r:id="rId13"/>
    <p:sldId id="361" r:id="rId14"/>
    <p:sldId id="351" r:id="rId15"/>
    <p:sldId id="358" r:id="rId16"/>
    <p:sldId id="356" r:id="rId17"/>
    <p:sldId id="350" r:id="rId18"/>
    <p:sldId id="341" r:id="rId19"/>
    <p:sldId id="352" r:id="rId20"/>
    <p:sldId id="355" r:id="rId21"/>
    <p:sldId id="353" r:id="rId22"/>
    <p:sldId id="342" r:id="rId23"/>
    <p:sldId id="349" r:id="rId24"/>
    <p:sldId id="346" r:id="rId25"/>
    <p:sldId id="357" r:id="rId26"/>
    <p:sldId id="354" r:id="rId27"/>
    <p:sldId id="363" r:id="rId28"/>
    <p:sldId id="335" r:id="rId2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74C"/>
    <a:srgbClr val="AD2A41"/>
    <a:srgbClr val="B20A16"/>
    <a:srgbClr val="ED2F3B"/>
    <a:srgbClr val="E6F0FA"/>
    <a:srgbClr val="FFFDFE"/>
    <a:srgbClr val="C2C2C2"/>
    <a:srgbClr val="FBBBC0"/>
    <a:srgbClr val="F88890"/>
    <a:srgbClr val="6C9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B67E8-FBAC-41B6-BE7F-B5C01C7F4632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D6781-1E73-4C5A-BE93-EC861C1CC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81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FED39-315B-40A2-8147-619531CB78B8}" type="datetimeFigureOut">
              <a:rPr lang="ru-RU" smtClean="0"/>
              <a:pPr/>
              <a:t>31.08.2023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5DE21-1965-4382-A1C2-960E2C4485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1B07CF-A43D-41D6-9608-9C8BA5AEA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" y="0"/>
            <a:ext cx="11628120" cy="685800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0B30BDE7-B149-46FF-A0A0-F7E45043106B}"/>
              </a:ext>
            </a:extLst>
          </p:cNvPr>
          <p:cNvCxnSpPr/>
          <p:nvPr userDrawn="1"/>
        </p:nvCxnSpPr>
        <p:spPr>
          <a:xfrm>
            <a:off x="4758813" y="5458756"/>
            <a:ext cx="2674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81548"/>
            <a:ext cx="9144000" cy="23876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="1" cap="none" spc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828001"/>
            <a:ext cx="9144000" cy="4574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9A6405-4457-4627-85CB-B382D4998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1" y="1239997"/>
            <a:ext cx="3149138" cy="901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72" y="1696929"/>
            <a:ext cx="1034841" cy="2437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t="31169" r="18393" b="37777"/>
          <a:stretch/>
        </p:blipFill>
        <p:spPr>
          <a:xfrm>
            <a:off x="8397385" y="1624459"/>
            <a:ext cx="1193152" cy="388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948" y="1628581"/>
            <a:ext cx="615635" cy="3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2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287" y="365126"/>
            <a:ext cx="9313643" cy="78050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 b="1">
                <a:solidFill>
                  <a:srgbClr val="B20A16"/>
                </a:solidFill>
                <a:latin typeface="Golos Text" panose="020B0503020202020204" pitchFamily="34" charset="-52"/>
                <a:cs typeface="Golos Text" panose="020B0503020202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63" y="1397876"/>
            <a:ext cx="10998268" cy="4779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26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D79DA1-68D3-496C-B363-D2AA241007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348337F-8F20-452C-97FA-4ACAB0658D7A}"/>
              </a:ext>
            </a:extLst>
          </p:cNvPr>
          <p:cNvSpPr/>
          <p:nvPr userDrawn="1"/>
        </p:nvSpPr>
        <p:spPr>
          <a:xfrm>
            <a:off x="2238377" y="377596"/>
            <a:ext cx="61911" cy="441033"/>
          </a:xfrm>
          <a:custGeom>
            <a:avLst/>
            <a:gdLst/>
            <a:ahLst/>
            <a:cxnLst/>
            <a:rect l="l" t="t" r="r" b="b"/>
            <a:pathLst>
              <a:path h="424815">
                <a:moveTo>
                  <a:pt x="0" y="0"/>
                </a:moveTo>
                <a:lnTo>
                  <a:pt x="1" y="424773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904584-A618-4A11-8CF8-B9DCE79518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2" y="378067"/>
            <a:ext cx="1539060" cy="4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17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287" y="365126"/>
            <a:ext cx="9313643" cy="78050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 b="1">
                <a:solidFill>
                  <a:srgbClr val="B20A16"/>
                </a:solidFill>
                <a:latin typeface="Golos Text" panose="020B0503020202020204" pitchFamily="34" charset="-52"/>
                <a:cs typeface="Golos Text" panose="020B0503020202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63" y="4120055"/>
            <a:ext cx="10998268" cy="2056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8326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D79DA1-68D3-496C-B363-D2AA241007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348337F-8F20-452C-97FA-4ACAB0658D7A}"/>
              </a:ext>
            </a:extLst>
          </p:cNvPr>
          <p:cNvSpPr/>
          <p:nvPr userDrawn="1"/>
        </p:nvSpPr>
        <p:spPr>
          <a:xfrm>
            <a:off x="2238377" y="377596"/>
            <a:ext cx="61911" cy="441033"/>
          </a:xfrm>
          <a:custGeom>
            <a:avLst/>
            <a:gdLst/>
            <a:ahLst/>
            <a:cxnLst/>
            <a:rect l="l" t="t" r="r" b="b"/>
            <a:pathLst>
              <a:path h="424815">
                <a:moveTo>
                  <a:pt x="0" y="0"/>
                </a:moveTo>
                <a:lnTo>
                  <a:pt x="1" y="424773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9904584-A618-4A11-8CF8-B9DCE79518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2" y="378067"/>
            <a:ext cx="1539060" cy="440563"/>
          </a:xfrm>
          <a:prstGeom prst="rect">
            <a:avLst/>
          </a:prstGeom>
        </p:spPr>
      </p:pic>
      <p:sp>
        <p:nvSpPr>
          <p:cNvPr id="5" name="Таблица 4">
            <a:extLst>
              <a:ext uri="{FF2B5EF4-FFF2-40B4-BE49-F238E27FC236}">
                <a16:creationId xmlns:a16="http://schemas.microsoft.com/office/drawing/2014/main" id="{F9F6BC8E-35D3-42AB-963D-ED61FEB95F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15662" y="1471612"/>
            <a:ext cx="10998488" cy="232144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312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B691782B-9F53-4CEF-9DD1-A39A5639A4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8343" y="1418898"/>
            <a:ext cx="5637993" cy="4451810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5662" y="1420617"/>
            <a:ext cx="5101966" cy="4450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681406-48BD-4A23-A62B-85D5B020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287" y="365126"/>
            <a:ext cx="9313643" cy="78050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 b="1">
                <a:solidFill>
                  <a:srgbClr val="B20A16"/>
                </a:solidFill>
                <a:latin typeface="Golos Text" panose="020B0503020202020204" pitchFamily="34" charset="-52"/>
                <a:cs typeface="Golos Text" panose="020B0503020202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72661BD-2BC1-4FA7-A494-CB3D396B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26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D79DA1-68D3-496C-B363-D2AA241007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2787143-3A3E-4DD2-B220-47E649D207BD}"/>
              </a:ext>
            </a:extLst>
          </p:cNvPr>
          <p:cNvSpPr/>
          <p:nvPr userDrawn="1"/>
        </p:nvSpPr>
        <p:spPr>
          <a:xfrm>
            <a:off x="2238377" y="377596"/>
            <a:ext cx="61911" cy="441033"/>
          </a:xfrm>
          <a:custGeom>
            <a:avLst/>
            <a:gdLst/>
            <a:ahLst/>
            <a:cxnLst/>
            <a:rect l="l" t="t" r="r" b="b"/>
            <a:pathLst>
              <a:path h="424815">
                <a:moveTo>
                  <a:pt x="0" y="0"/>
                </a:moveTo>
                <a:lnTo>
                  <a:pt x="1" y="424773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A94E4B-349A-4A91-B3A9-F8C1F61EB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2" y="378067"/>
            <a:ext cx="1539060" cy="4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0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B691782B-9F53-4CEF-9DD1-A39A5639A4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5662" y="1431128"/>
            <a:ext cx="5637993" cy="4451810"/>
          </a:xfrm>
          <a:prstGeom prst="rect">
            <a:avLst/>
          </a:prstGeo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11964" y="1431128"/>
            <a:ext cx="5101966" cy="4450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681406-48BD-4A23-A62B-85D5B020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287" y="365126"/>
            <a:ext cx="9313643" cy="78050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000" b="1">
                <a:solidFill>
                  <a:srgbClr val="B20A16"/>
                </a:solidFill>
                <a:latin typeface="Golos Text" panose="020B0503020202020204" pitchFamily="34" charset="-52"/>
                <a:cs typeface="Golos Text" panose="020B0503020202020204" pitchFamily="34" charset="-52"/>
              </a:defRPr>
            </a:lvl1pPr>
          </a:lstStyle>
          <a:p>
            <a:endParaRPr lang="ru-RU" dirty="0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72661BD-2BC1-4FA7-A494-CB3D396B7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326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D79DA1-68D3-496C-B363-D2AA241007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2787143-3A3E-4DD2-B220-47E649D207BD}"/>
              </a:ext>
            </a:extLst>
          </p:cNvPr>
          <p:cNvSpPr/>
          <p:nvPr userDrawn="1"/>
        </p:nvSpPr>
        <p:spPr>
          <a:xfrm>
            <a:off x="2238377" y="377596"/>
            <a:ext cx="61911" cy="441033"/>
          </a:xfrm>
          <a:custGeom>
            <a:avLst/>
            <a:gdLst/>
            <a:ahLst/>
            <a:cxnLst/>
            <a:rect l="l" t="t" r="r" b="b"/>
            <a:pathLst>
              <a:path h="424815">
                <a:moveTo>
                  <a:pt x="0" y="0"/>
                </a:moveTo>
                <a:lnTo>
                  <a:pt x="1" y="424773"/>
                </a:lnTo>
              </a:path>
            </a:pathLst>
          </a:custGeom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los Text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A94E4B-349A-4A91-B3A9-F8C1F61EB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2" y="378067"/>
            <a:ext cx="1539060" cy="44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28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бъект 2">
            <a:extLst>
              <a:ext uri="{FF2B5EF4-FFF2-40B4-BE49-F238E27FC236}">
                <a16:creationId xmlns:a16="http://schemas.microsoft.com/office/drawing/2014/main" id="{FDDD7C7C-D0D5-4D11-8060-A3B3DF07A145}"/>
              </a:ext>
            </a:extLst>
          </p:cNvPr>
          <p:cNvSpPr txBox="1">
            <a:spLocks/>
          </p:cNvSpPr>
          <p:nvPr userDrawn="1"/>
        </p:nvSpPr>
        <p:spPr>
          <a:xfrm>
            <a:off x="615663" y="1397876"/>
            <a:ext cx="10998268" cy="4779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66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000" b="1" kern="1200">
          <a:solidFill>
            <a:srgbClr val="B20A16"/>
          </a:solidFill>
          <a:latin typeface="Golos Text" panose="020B0503020202020204" pitchFamily="34" charset="-52"/>
          <a:ea typeface="+mj-ea"/>
          <a:cs typeface="Golos Text" panose="020B0503020202020204" pitchFamily="34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chizhova_e@pimunn.net" TargetMode="External"/><Relationship Id="rId3" Type="http://schemas.openxmlformats.org/officeDocument/2006/relationships/image" Target="../media/image66.jpeg"/><Relationship Id="rId7" Type="http://schemas.openxmlformats.org/officeDocument/2006/relationships/hyperlink" Target="mailto:help_me@pimunn.net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avchic_e@pimunn.net" TargetMode="External"/><Relationship Id="rId5" Type="http://schemas.openxmlformats.org/officeDocument/2006/relationships/hyperlink" Target="mailto:vospitotd@pimunn.ru" TargetMode="External"/><Relationship Id="rId4" Type="http://schemas.openxmlformats.org/officeDocument/2006/relationships/image" Target="../media/image67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https://footballcitymediacenter.ru/images/75/12/751261.jpg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hyperlink" Target="mailto:nauka@pimunn.ne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vospitotd@pimunn.net" TargetMode="External"/><Relationship Id="rId5" Type="http://schemas.openxmlformats.org/officeDocument/2006/relationships/hyperlink" Target="mailto:prorector@pimunn.net" TargetMode="External"/><Relationship Id="rId10" Type="http://schemas.openxmlformats.org/officeDocument/2006/relationships/hyperlink" Target="mailto:grachev_va@pimunn.net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BA5B3-4457-4B5B-9501-33205FDFB8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81548"/>
            <a:ext cx="9144000" cy="1862906"/>
          </a:xfrm>
        </p:spPr>
        <p:txBody>
          <a:bodyPr/>
          <a:lstStyle/>
          <a:p>
            <a:r>
              <a:rPr lang="ru-RU" dirty="0"/>
              <a:t>День первокурсника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CBC768-9618-42E4-A165-F7E7C28582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1 сентября 2023 г.</a:t>
            </a:r>
          </a:p>
        </p:txBody>
      </p:sp>
    </p:spTree>
    <p:extLst>
      <p:ext uri="{BB962C8B-B14F-4D97-AF65-F5344CB8AC3E}">
        <p14:creationId xmlns:p14="http://schemas.microsoft.com/office/powerpoint/2010/main" val="3408588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Москвин Алексей Анатольеви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r="16085" b="7029"/>
          <a:stretch/>
        </p:blipFill>
        <p:spPr bwMode="auto">
          <a:xfrm>
            <a:off x="7421879" y="1416496"/>
            <a:ext cx="2392319" cy="282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E5D42E6-3F4E-C5DB-4E36-EB71C32CE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884" t="4323" r="19484" b="29399"/>
          <a:stretch/>
        </p:blipFill>
        <p:spPr>
          <a:xfrm>
            <a:off x="4967341" y="1416497"/>
            <a:ext cx="2454539" cy="28263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849C-8CDB-4E52-8152-3EC63D55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Проректоры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F896CD1-5CED-FD8D-0C8F-9743A24A3CAF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l="22173" t="6449" r="22251" b="27773"/>
          <a:stretch/>
        </p:blipFill>
        <p:spPr>
          <a:xfrm>
            <a:off x="9812972" y="1417108"/>
            <a:ext cx="2370462" cy="28257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281689-9B93-EDBE-8815-11CB1EC60A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5951" r="17960" b="32363"/>
          <a:stretch/>
        </p:blipFill>
        <p:spPr>
          <a:xfrm>
            <a:off x="5283" y="1416497"/>
            <a:ext cx="2412220" cy="28263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033EC8-B802-3154-F044-9C170E17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9407" t="564" r="17511" b="27231"/>
          <a:stretch/>
        </p:blipFill>
        <p:spPr>
          <a:xfrm>
            <a:off x="2417503" y="1416497"/>
            <a:ext cx="2561717" cy="28263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1429" y="4438936"/>
            <a:ext cx="279779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4262F"/>
                </a:solidFill>
                <a:latin typeface="Golos Text"/>
              </a:rPr>
              <a:t>Вожик </a:t>
            </a:r>
          </a:p>
          <a:p>
            <a:pPr algn="ctr"/>
            <a:r>
              <a:rPr lang="ru-RU" sz="1600" b="1" dirty="0">
                <a:solidFill>
                  <a:srgbClr val="24262F"/>
                </a:solidFill>
                <a:latin typeface="Golos Text"/>
              </a:rPr>
              <a:t>Сергей Владимирович</a:t>
            </a:r>
          </a:p>
          <a:p>
            <a:pPr algn="ctr">
              <a:spcBef>
                <a:spcPts val="600"/>
              </a:spcBef>
            </a:pPr>
            <a:r>
              <a:rPr lang="ru-RU" dirty="0">
                <a:solidFill>
                  <a:srgbClr val="24262F"/>
                </a:solidFill>
                <a:latin typeface="Golos Text"/>
              </a:rPr>
              <a:t>Проректор по финансово-экономической работе</a:t>
            </a:r>
            <a:endParaRPr lang="ru-RU" dirty="0">
              <a:latin typeface="Golos Tex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261662" y="4438936"/>
            <a:ext cx="279779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24262F"/>
                </a:solidFill>
                <a:latin typeface="Golos Text"/>
              </a:rPr>
              <a:t>Патокина</a:t>
            </a:r>
            <a:endParaRPr lang="ru-RU" b="1" dirty="0" smtClean="0">
              <a:solidFill>
                <a:srgbClr val="24262F"/>
              </a:solidFill>
              <a:latin typeface="Golos Text"/>
            </a:endParaRP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Наталья Николаевна</a:t>
            </a:r>
            <a:endParaRPr lang="ru-RU" b="1" dirty="0" smtClean="0">
              <a:solidFill>
                <a:srgbClr val="24262F"/>
              </a:solidFill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Проректор по</a:t>
            </a:r>
            <a:r>
              <a:rPr lang="en-US" dirty="0" smtClean="0">
                <a:solidFill>
                  <a:srgbClr val="24262F"/>
                </a:solidFill>
                <a:latin typeface="Golos Text"/>
              </a:rPr>
              <a:t>          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 развитию</a:t>
            </a:r>
            <a:endParaRPr lang="ru-RU" dirty="0">
              <a:latin typeface="Golos Tex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5654" y="4438936"/>
            <a:ext cx="279779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Романова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Татьяна Евгеньевна</a:t>
            </a:r>
            <a:endParaRPr lang="ru-RU" b="1" dirty="0" smtClean="0">
              <a:solidFill>
                <a:srgbClr val="24262F"/>
              </a:solidFill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Проректор по региональному развитию</a:t>
            </a:r>
            <a:endParaRPr lang="ru-RU" dirty="0">
              <a:latin typeface="Golos Tex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74463" y="4438936"/>
            <a:ext cx="2797791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Савелов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Сергей Иванович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Проректор по административно-хозяйственной работе</a:t>
            </a:r>
            <a:endParaRPr lang="ru-RU" dirty="0">
              <a:latin typeface="Golos Tex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6009" y="4438936"/>
            <a:ext cx="324807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Мос</a:t>
            </a:r>
            <a:r>
              <a:rPr lang="ru-RU" dirty="0"/>
              <a:t>к</a:t>
            </a:r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вин</a:t>
            </a:r>
            <a:endParaRPr lang="ru-RU" b="1" dirty="0">
              <a:solidFill>
                <a:srgbClr val="24262F"/>
              </a:solidFill>
              <a:latin typeface="Golos Text"/>
            </a:endParaRPr>
          </a:p>
          <a:p>
            <a:pPr algn="ctr"/>
            <a:r>
              <a:rPr lang="ru-RU" sz="1600" b="1" dirty="0">
                <a:latin typeface="Golos Text" panose="020B0503020202020204"/>
              </a:rPr>
              <a:t>Алексей Анатольевич</a:t>
            </a:r>
            <a:endParaRPr lang="ru-RU" sz="1600" b="1" dirty="0">
              <a:solidFill>
                <a:srgbClr val="24262F"/>
              </a:solidFill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>
                <a:solidFill>
                  <a:srgbClr val="24262F"/>
                </a:solidFill>
                <a:latin typeface="Golos Text" panose="020B0503020202020204"/>
              </a:rPr>
              <a:t>Проректор по  </a:t>
            </a:r>
            <a:r>
              <a:rPr lang="ru-RU" dirty="0" smtClean="0">
                <a:latin typeface="Golos Text" panose="020B0503020202020204"/>
              </a:rPr>
              <a:t> </a:t>
            </a:r>
            <a:r>
              <a:rPr lang="ru-RU" dirty="0">
                <a:latin typeface="Golos Text" panose="020B0503020202020204"/>
              </a:rPr>
              <a:t>информационным </a:t>
            </a:r>
            <a:r>
              <a:rPr lang="ru-RU" dirty="0" smtClean="0">
                <a:latin typeface="Golos Text" panose="020B0503020202020204"/>
              </a:rPr>
              <a:t>технологиям</a:t>
            </a:r>
            <a:endParaRPr lang="ru-RU" sz="1600" dirty="0">
              <a:latin typeface="Golos Text"/>
            </a:endParaRPr>
          </a:p>
        </p:txBody>
      </p:sp>
    </p:spTree>
    <p:extLst>
      <p:ext uri="{BB962C8B-B14F-4D97-AF65-F5344CB8AC3E}">
        <p14:creationId xmlns:p14="http://schemas.microsoft.com/office/powerpoint/2010/main" val="544339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849C-8CDB-4E52-8152-3EC63D55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Деканы факультетов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85914" y="4513385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068972" y="4511040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Georgia" panose="02040502050405020303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7149F6-7A36-AE41-A6CD-6A037614AAC5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6089" t="4798" r="9559" b="22390"/>
          <a:stretch/>
        </p:blipFill>
        <p:spPr>
          <a:xfrm>
            <a:off x="3261600" y="1400400"/>
            <a:ext cx="2523600" cy="28511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D9A72B-D5EF-1251-5673-2C5347DD3032}"/>
              </a:ext>
            </a:extLst>
          </p:cNvPr>
          <p:cNvPicPr>
            <a:picLocks/>
          </p:cNvPicPr>
          <p:nvPr/>
        </p:nvPicPr>
        <p:blipFill rotWithShape="1">
          <a:blip r:embed="rId3" cstate="print"/>
          <a:srcRect l="16139" r="12850" b="20764"/>
          <a:stretch/>
        </p:blipFill>
        <p:spPr>
          <a:xfrm>
            <a:off x="6141600" y="1400400"/>
            <a:ext cx="2620800" cy="2851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9EB2215-DC30-8A73-D634-DDE165CE1524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l="5816" t="4889" b="4776"/>
          <a:stretch/>
        </p:blipFill>
        <p:spPr>
          <a:xfrm>
            <a:off x="9198000" y="1400400"/>
            <a:ext cx="2466000" cy="28511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9549" y="4438936"/>
            <a:ext cx="27977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24262F"/>
                </a:solidFill>
                <a:latin typeface="Golos Text"/>
              </a:rPr>
              <a:t>Перевезенцев</a:t>
            </a:r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Егор Александрович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Декан                     лечебного      факультета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422-20-95, 422-20-95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6DF9A32-A147-C537-0C23-47A6CD7DB58B}"/>
              </a:ext>
            </a:extLst>
          </p:cNvPr>
          <p:cNvPicPr>
            <a:picLocks/>
          </p:cNvPicPr>
          <p:nvPr/>
        </p:nvPicPr>
        <p:blipFill rotWithShape="1">
          <a:blip r:embed="rId5" cstate="print"/>
          <a:srcRect l="14467" r="10900" b="14203"/>
          <a:stretch/>
        </p:blipFill>
        <p:spPr>
          <a:xfrm>
            <a:off x="448080" y="1415640"/>
            <a:ext cx="2484000" cy="28526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129429" y="4438936"/>
            <a:ext cx="27977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Козлова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Елена Михайловна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Декан             педиатрического факультета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422-12-63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55509" y="4438936"/>
            <a:ext cx="27977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24262F"/>
                </a:solidFill>
                <a:latin typeface="Golos Text"/>
              </a:rPr>
              <a:t>Кочубейник</a:t>
            </a:r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Алёна Валерьевна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Декан стоматологического факультета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422-13-07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96829" y="4438936"/>
            <a:ext cx="27977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24262F"/>
                </a:solidFill>
                <a:latin typeface="Golos Text"/>
              </a:rPr>
              <a:t>Поздеева</a:t>
            </a:r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Татьяна Васильевна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Декан                      </a:t>
            </a:r>
            <a:r>
              <a:rPr lang="ru-RU" dirty="0" err="1" smtClean="0">
                <a:solidFill>
                  <a:srgbClr val="24262F"/>
                </a:solidFill>
                <a:latin typeface="Golos Text"/>
              </a:rPr>
              <a:t>медико-профилакти-ческого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 факультета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422-12-96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</p:spTree>
    <p:extLst>
      <p:ext uri="{BB962C8B-B14F-4D97-AF65-F5344CB8AC3E}">
        <p14:creationId xmlns:p14="http://schemas.microsoft.com/office/powerpoint/2010/main" val="1805133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849C-8CDB-4E52-8152-3EC63D55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Деканы факультетов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4911" y="4487594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Inter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31699" y="4485249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0" dirty="0">
                <a:solidFill>
                  <a:srgbClr val="24262F"/>
                </a:solidFill>
                <a:effectLst/>
                <a:latin typeface="Inter"/>
              </a:rPr>
              <a:t>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97927" y="4485250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olos Text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00271" y="4511040"/>
            <a:ext cx="2898361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CFD551-E9B4-82F7-FA4F-90BA78DAD529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13891" r="14839" b="20323"/>
          <a:stretch/>
        </p:blipFill>
        <p:spPr>
          <a:xfrm>
            <a:off x="448080" y="1422840"/>
            <a:ext cx="2484000" cy="2844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B6B9F1-1F3C-A0A1-00E4-D5CD441A43A9}"/>
              </a:ext>
            </a:extLst>
          </p:cNvPr>
          <p:cNvPicPr>
            <a:picLocks/>
          </p:cNvPicPr>
          <p:nvPr/>
        </p:nvPicPr>
        <p:blipFill rotWithShape="1">
          <a:blip r:embed="rId3" cstate="print"/>
          <a:srcRect l="5503"/>
          <a:stretch/>
        </p:blipFill>
        <p:spPr>
          <a:xfrm>
            <a:off x="8998632" y="1404000"/>
            <a:ext cx="2665295" cy="2847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6E2667-AC9E-0835-EA27-B2143C827311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t="2278" b="2881"/>
          <a:stretch/>
        </p:blipFill>
        <p:spPr>
          <a:xfrm>
            <a:off x="6127940" y="1404258"/>
            <a:ext cx="2620800" cy="2858142"/>
          </a:xfrm>
          <a:prstGeom prst="rect">
            <a:avLst/>
          </a:prstGeom>
        </p:spPr>
      </p:pic>
      <p:pic>
        <p:nvPicPr>
          <p:cNvPr id="9218" name="Picture 2" descr="https://izvuz_mn.pnzgu.ru/files/izvuz_mn.pnzgu.ru/lovcova_l_v.jpg"/>
          <p:cNvPicPr>
            <a:picLocks noChangeArrowheads="1"/>
          </p:cNvPicPr>
          <p:nvPr/>
        </p:nvPicPr>
        <p:blipFill>
          <a:blip r:embed="rId5" cstate="print"/>
          <a:srcRect l="13564" r="3569" b="35669"/>
          <a:stretch>
            <a:fillRect/>
          </a:stretch>
        </p:blipFill>
        <p:spPr bwMode="auto">
          <a:xfrm>
            <a:off x="3151376" y="1404000"/>
            <a:ext cx="2726788" cy="2858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79549" y="4438936"/>
            <a:ext cx="27977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Мищенко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Максим Алексеевич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Декан</a:t>
            </a:r>
          </a:p>
          <a:p>
            <a:pPr algn="ctr"/>
            <a:r>
              <a:rPr lang="ru-RU" dirty="0" smtClean="0">
                <a:solidFill>
                  <a:srgbClr val="24262F"/>
                </a:solidFill>
                <a:latin typeface="Golos Text"/>
              </a:rPr>
              <a:t>фармацевтического факультета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422-13-04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8949" y="4438936"/>
            <a:ext cx="27977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24262F"/>
                </a:solidFill>
                <a:latin typeface="Golos Text"/>
              </a:rPr>
              <a:t>Ловцова</a:t>
            </a:r>
            <a:endParaRPr lang="ru-RU" b="1" dirty="0" smtClean="0">
              <a:solidFill>
                <a:srgbClr val="24262F"/>
              </a:solidFill>
              <a:latin typeface="Golos Text"/>
            </a:endParaRPr>
          </a:p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 </a:t>
            </a:r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Любовь Валерьевна</a:t>
            </a:r>
            <a:endParaRPr lang="ru-RU" b="1" dirty="0" smtClean="0">
              <a:solidFill>
                <a:srgbClr val="24262F"/>
              </a:solidFill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Декан                      факультета сетевых образовательных программ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422-12-68, доб.1011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 smtClean="0">
              <a:latin typeface="Golos Tex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7400" y="4438936"/>
            <a:ext cx="315468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24262F"/>
                </a:solidFill>
                <a:latin typeface="Golos Text"/>
              </a:rPr>
              <a:t>Стельникова</a:t>
            </a:r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Ирина Геннадьевна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Декан                               факультета         международного медицинского образования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422-12-62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45880" y="4438936"/>
            <a:ext cx="280416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24262F"/>
                </a:solidFill>
                <a:latin typeface="Golos Text"/>
              </a:rPr>
              <a:t>Исраелян</a:t>
            </a:r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Юлия Александровна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Декан                   факультета подготовки специалистов высшей квалификации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422-13-02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</p:spTree>
    <p:extLst>
      <p:ext uri="{BB962C8B-B14F-4D97-AF65-F5344CB8AC3E}">
        <p14:creationId xmlns:p14="http://schemas.microsoft.com/office/powerpoint/2010/main" val="165321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Портал дистанционного образования ПИМУ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460896" y="1139486"/>
            <a:ext cx="5686685" cy="226489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altLang="ru-RU" sz="2000" b="1" dirty="0">
                <a:latin typeface="Calibri" pitchFamily="34" charset="0"/>
              </a:rPr>
              <a:t>Многочисленные разнообразные ресурсы.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altLang="ru-RU" sz="2000" b="1" dirty="0">
                <a:latin typeface="Calibri" pitchFamily="34" charset="0"/>
              </a:rPr>
              <a:t>Учебные курсы дисциплин.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altLang="ru-RU" sz="2000" b="1" dirty="0">
                <a:latin typeface="Calibri" pitchFamily="34" charset="0"/>
              </a:rPr>
              <a:t>Интеграция с ЭБС ПИМУ (электронная полка).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ru-RU" altLang="ru-RU" sz="2000" b="1" dirty="0">
                <a:latin typeface="Calibri" pitchFamily="34" charset="0"/>
              </a:rPr>
              <a:t>Элементы: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000" b="1" dirty="0">
                <a:latin typeface="Calibri" pitchFamily="34" charset="0"/>
              </a:rPr>
              <a:t>для проверки знаний;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000" b="1" dirty="0">
                <a:latin typeface="Calibri" pitchFamily="34" charset="0"/>
              </a:rPr>
              <a:t>для  представления учебного материала;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2000" b="1" dirty="0">
                <a:latin typeface="Calibri" pitchFamily="34" charset="0"/>
              </a:rPr>
              <a:t>контроля успеваемости.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rcRect l="831" t="2335" r="1108" b="5129"/>
          <a:stretch>
            <a:fillRect/>
          </a:stretch>
        </p:blipFill>
        <p:spPr>
          <a:xfrm>
            <a:off x="506434" y="3587260"/>
            <a:ext cx="5345723" cy="3059723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5339" r="11356" b="51500"/>
          <a:stretch>
            <a:fillRect/>
          </a:stretch>
        </p:blipFill>
        <p:spPr>
          <a:xfrm>
            <a:off x="6344528" y="4642337"/>
            <a:ext cx="5444198" cy="1969478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 l="3911" t="18011" r="17407" b="5963"/>
          <a:stretch>
            <a:fillRect/>
          </a:stretch>
        </p:blipFill>
        <p:spPr bwMode="auto">
          <a:xfrm>
            <a:off x="6302328" y="928467"/>
            <a:ext cx="5514130" cy="319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/>
              <a:t>Формирование индивидуального профиля компетенций</a:t>
            </a:r>
            <a:endParaRPr lang="ru-RU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63E817-BFA4-4AF7-A4E2-8EB1E5F7332D}"/>
              </a:ext>
            </a:extLst>
          </p:cNvPr>
          <p:cNvSpPr txBox="1"/>
          <p:nvPr/>
        </p:nvSpPr>
        <p:spPr>
          <a:xfrm>
            <a:off x="1021688" y="1579873"/>
            <a:ext cx="10497023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latin typeface="Calibri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Трек углубленной лингвистической подготовки.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2800" b="1" dirty="0">
              <a:latin typeface="Calibri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latin typeface="Calibri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Исследовательский трек «Фундаментальная медицина».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2800" b="1" dirty="0">
              <a:latin typeface="Calibri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latin typeface="Calibri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Трек «Инновационное медицинское образование».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2800" b="1" dirty="0">
              <a:latin typeface="Calibri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800" b="1" dirty="0" err="1">
                <a:latin typeface="Calibri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Практикоориентированные</a:t>
            </a:r>
            <a:r>
              <a:rPr lang="ru-RU" sz="2800" b="1" dirty="0">
                <a:latin typeface="Calibri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треки: акушерство и гинекология, хирургия, педиатрия, неонатология, детская хирургия.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endParaRPr lang="ru-RU" sz="2800" b="1" dirty="0">
              <a:latin typeface="Calibri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800" b="1" dirty="0">
                <a:latin typeface="Calibri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Школа кадрового роста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 err="1">
                <a:latin typeface="Golos Text"/>
              </a:rPr>
              <a:t>Мультипрофильный</a:t>
            </a:r>
            <a:r>
              <a:rPr lang="ru-RU" sz="2400" dirty="0">
                <a:latin typeface="Golos Text"/>
              </a:rPr>
              <a:t> </a:t>
            </a:r>
            <a:r>
              <a:rPr lang="ru-RU" sz="2400" dirty="0" err="1">
                <a:latin typeface="Golos Text"/>
              </a:rPr>
              <a:t>аккредитационный</a:t>
            </a:r>
            <a:r>
              <a:rPr lang="ru-RU" sz="2400" dirty="0">
                <a:latin typeface="Golos Text"/>
              </a:rPr>
              <a:t> </a:t>
            </a:r>
            <a:r>
              <a:rPr lang="ru-RU" sz="2400" dirty="0" err="1">
                <a:latin typeface="Golos Text"/>
              </a:rPr>
              <a:t>симуляционный</a:t>
            </a:r>
            <a:r>
              <a:rPr lang="ru-RU" sz="2400" dirty="0">
                <a:latin typeface="Golos Text"/>
              </a:rPr>
              <a:t> центр</a:t>
            </a:r>
            <a:br>
              <a:rPr lang="ru-RU" sz="2400" dirty="0">
                <a:latin typeface="Golos Text"/>
              </a:rPr>
            </a:br>
            <a:r>
              <a:rPr lang="ru-RU" dirty="0">
                <a:solidFill>
                  <a:schemeClr val="tx1"/>
                </a:solidFill>
                <a:latin typeface="Golos Text"/>
              </a:rPr>
              <a:t>(</a:t>
            </a:r>
            <a:r>
              <a:rPr lang="ru-RU" dirty="0">
                <a:solidFill>
                  <a:schemeClr val="tx1"/>
                </a:solidFill>
                <a:latin typeface="Golos Text"/>
                <a:ea typeface="Tahoma" panose="020B0604030504040204" pitchFamily="34" charset="0"/>
                <a:cs typeface="Arial" panose="020B0604020202020204" pitchFamily="34" charset="0"/>
              </a:rPr>
              <a:t>Федеральная площадка для проведения первичной аккредитации</a:t>
            </a:r>
            <a:r>
              <a:rPr lang="ru-RU" dirty="0">
                <a:solidFill>
                  <a:schemeClr val="tx1"/>
                </a:solidFill>
                <a:latin typeface="Golos Text"/>
              </a:rPr>
              <a:t>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87917C-0E69-4AB7-B3F3-05B4376355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3903" b="12324"/>
          <a:stretch>
            <a:fillRect/>
          </a:stretch>
        </p:blipFill>
        <p:spPr>
          <a:xfrm>
            <a:off x="7546948" y="3314500"/>
            <a:ext cx="2975563" cy="35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6A6E83-A2A8-4934-9121-E14F59B878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1" r="20054" b="7903"/>
          <a:stretch/>
        </p:blipFill>
        <p:spPr>
          <a:xfrm>
            <a:off x="1624098" y="3314500"/>
            <a:ext cx="3387453" cy="35248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3BC5A8-F05F-4E08-B2D1-68B4002A02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t="1520" r="16255" b="9001"/>
          <a:stretch/>
        </p:blipFill>
        <p:spPr>
          <a:xfrm>
            <a:off x="270148" y="1273128"/>
            <a:ext cx="2892706" cy="23985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89BE23-082B-4D06-A230-1460896A2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 r="21842"/>
          <a:stretch>
            <a:fillRect/>
          </a:stretch>
        </p:blipFill>
        <p:spPr>
          <a:xfrm>
            <a:off x="4846196" y="1273128"/>
            <a:ext cx="2700752" cy="3151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85" y="1273128"/>
            <a:ext cx="3460052" cy="231413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Golos Text"/>
              </a:rPr>
              <a:t>Учебно-экспериментальный многопрофильный центр хирургии</a:t>
            </a:r>
          </a:p>
        </p:txBody>
      </p:sp>
      <p:pic>
        <p:nvPicPr>
          <p:cNvPr id="34818" name="Picture 2" descr="https://pimunn.ru/upload/iblock/534/entn6r30lpas1xykgxo0yc326k324ip7/3.jpg"/>
          <p:cNvPicPr>
            <a:picLocks noChangeAspect="1" noChangeArrowheads="1"/>
          </p:cNvPicPr>
          <p:nvPr/>
        </p:nvPicPr>
        <p:blipFill>
          <a:blip r:embed="rId2" cstate="print"/>
          <a:srcRect l="16865" r="5661" b="8682"/>
          <a:stretch>
            <a:fillRect/>
          </a:stretch>
        </p:blipFill>
        <p:spPr bwMode="auto">
          <a:xfrm>
            <a:off x="7345014" y="3199680"/>
            <a:ext cx="4418463" cy="3465465"/>
          </a:xfrm>
          <a:prstGeom prst="rect">
            <a:avLst/>
          </a:prstGeom>
          <a:noFill/>
        </p:spPr>
      </p:pic>
      <p:pic>
        <p:nvPicPr>
          <p:cNvPr id="34820" name="Picture 4" descr="https://pimunn.ru/upload/iblock/88b/zbppd8orbd5swsja4ny0v3if0ffi23u8/1.jpg"/>
          <p:cNvPicPr>
            <a:picLocks noChangeAspect="1" noChangeArrowheads="1"/>
          </p:cNvPicPr>
          <p:nvPr/>
        </p:nvPicPr>
        <p:blipFill>
          <a:blip r:embed="rId3" cstate="print"/>
          <a:srcRect l="9369" t="6542" r="14455" b="13196"/>
          <a:stretch>
            <a:fillRect/>
          </a:stretch>
        </p:blipFill>
        <p:spPr bwMode="auto">
          <a:xfrm>
            <a:off x="421683" y="1384304"/>
            <a:ext cx="4650247" cy="3678070"/>
          </a:xfrm>
          <a:prstGeom prst="rect">
            <a:avLst/>
          </a:prstGeom>
          <a:noFill/>
        </p:spPr>
      </p:pic>
      <p:pic>
        <p:nvPicPr>
          <p:cNvPr id="34821" name="Picture 5" descr="D:\Немирова\с ФОТО ВСЕ\КЛИНИЧЕСКИЕ\УЗИ Разные\20211218_125250.jpg"/>
          <p:cNvPicPr>
            <a:picLocks noChangeAspect="1" noChangeArrowheads="1"/>
          </p:cNvPicPr>
          <p:nvPr/>
        </p:nvPicPr>
        <p:blipFill>
          <a:blip r:embed="rId4" cstate="print"/>
          <a:srcRect l="28644" t="11250" r="22437" b="8472"/>
          <a:stretch>
            <a:fillRect/>
          </a:stretch>
        </p:blipFill>
        <p:spPr bwMode="auto">
          <a:xfrm>
            <a:off x="4797084" y="2278966"/>
            <a:ext cx="2926080" cy="3601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0287" y="365126"/>
            <a:ext cx="9891713" cy="780502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2400" dirty="0"/>
              <a:t>Программы профессиональной переподготовки обучающихся</a:t>
            </a:r>
            <a:endParaRPr lang="ru-RU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2AD67E1-A330-45F3-8506-C9066C0D9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476156"/>
              </p:ext>
            </p:extLst>
          </p:nvPr>
        </p:nvGraphicFramePr>
        <p:xfrm>
          <a:off x="788115" y="1537404"/>
          <a:ext cx="10594117" cy="43289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89801">
                  <a:extLst>
                    <a:ext uri="{9D8B030D-6E8A-4147-A177-3AD203B41FA5}">
                      <a16:colId xmlns:a16="http://schemas.microsoft.com/office/drawing/2014/main" val="949881832"/>
                    </a:ext>
                  </a:extLst>
                </a:gridCol>
                <a:gridCol w="4104316">
                  <a:extLst>
                    <a:ext uri="{9D8B030D-6E8A-4147-A177-3AD203B41FA5}">
                      <a16:colId xmlns:a16="http://schemas.microsoft.com/office/drawing/2014/main" val="1899656659"/>
                    </a:ext>
                  </a:extLst>
                </a:gridCol>
              </a:tblGrid>
              <a:tr h="63945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400" dirty="0"/>
                        <a:t>Медицинский массаж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400" dirty="0"/>
                        <a:t>Менеджмент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0579682"/>
                  </a:ext>
                </a:extLst>
              </a:tr>
              <a:tr h="6204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400" dirty="0"/>
                        <a:t>Медико-биологическая статистика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400" dirty="0"/>
                        <a:t>Экономика организации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3183347"/>
                  </a:ext>
                </a:extLst>
              </a:tr>
              <a:tr h="1001108"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</a:pPr>
                      <a:r>
                        <a:rPr lang="ru-RU" sz="2400" dirty="0"/>
                        <a:t>Переводчик в сфере профессиональной коммуникации 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</a:pPr>
                      <a:r>
                        <a:rPr lang="ru-RU" sz="2400" dirty="0"/>
                        <a:t>Маркетинг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1029552"/>
                  </a:ext>
                </a:extLst>
              </a:tr>
              <a:tr h="10152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400" dirty="0"/>
                        <a:t>Информационные системы в медицине (IT-медик)</a:t>
                      </a:r>
                      <a:endParaRPr lang="ru-RU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400" dirty="0"/>
                        <a:t>Генетика</a:t>
                      </a:r>
                    </a:p>
                    <a:p>
                      <a:pPr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</a:pPr>
                      <a:endParaRPr lang="ru-RU" sz="2400" dirty="0"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0558328"/>
                  </a:ext>
                </a:extLst>
              </a:tr>
              <a:tr h="8502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400" dirty="0"/>
                        <a:t>Программа  профессионального обучения «Санитар» </a:t>
                      </a:r>
                      <a:r>
                        <a:rPr lang="x-none" sz="2400"/>
                        <a:t> </a:t>
                      </a:r>
                      <a:endParaRPr lang="ru-RU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Clr>
                          <a:srgbClr val="C00000"/>
                        </a:buClr>
                        <a:buSzPct val="150000"/>
                        <a:buFont typeface="Wingdings" pitchFamily="2" charset="2"/>
                        <a:buChar char="ü"/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</a:rPr>
                        <a:t>Бизнес-школа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807219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5DAB8A-2811-52F3-DF5C-F3A08081BB6A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3732" r="4229"/>
          <a:stretch/>
        </p:blipFill>
        <p:spPr>
          <a:xfrm>
            <a:off x="3245834" y="1430880"/>
            <a:ext cx="2523600" cy="2851200"/>
          </a:xfrm>
          <a:prstGeom prst="rect">
            <a:avLst/>
          </a:prstGeom>
        </p:spPr>
      </p:pic>
      <p:pic>
        <p:nvPicPr>
          <p:cNvPr id="11265" name="Picture 1" descr="C:\Users\pomvospit\Downloads\Семина ГЮ.jpg"/>
          <p:cNvPicPr>
            <a:picLocks noChangeArrowheads="1"/>
          </p:cNvPicPr>
          <p:nvPr/>
        </p:nvPicPr>
        <p:blipFill>
          <a:blip r:embed="rId3" cstate="print"/>
          <a:srcRect t="11818" b="15487"/>
          <a:stretch>
            <a:fillRect/>
          </a:stretch>
        </p:blipFill>
        <p:spPr bwMode="auto">
          <a:xfrm>
            <a:off x="9198000" y="1429788"/>
            <a:ext cx="2466000" cy="28512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849C-8CDB-4E52-8152-3EC63D55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Инфраструктура ПИМУ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1147689" y="4487594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18844" y="4511040"/>
            <a:ext cx="2941058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887031-EA2B-3DF3-3385-1BAF932DC541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l="8052" t="289" r="6196" b="124"/>
          <a:stretch/>
        </p:blipFill>
        <p:spPr>
          <a:xfrm>
            <a:off x="441960" y="1430880"/>
            <a:ext cx="2398680" cy="2851560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331698" y="4485249"/>
            <a:ext cx="2644727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87438" y="4513385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549" y="4438936"/>
            <a:ext cx="27977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olos Text"/>
              </a:rPr>
              <a:t>Арефьев</a:t>
            </a:r>
          </a:p>
          <a:p>
            <a:pPr algn="ctr"/>
            <a:r>
              <a:rPr lang="ru-RU" b="1" dirty="0" smtClean="0">
                <a:latin typeface="Golos Text"/>
              </a:rPr>
              <a:t> </a:t>
            </a:r>
            <a:r>
              <a:rPr lang="ru-RU" sz="1600" b="1" dirty="0" smtClean="0">
                <a:latin typeface="Golos Text"/>
              </a:rPr>
              <a:t>Игорь Юрьевич</a:t>
            </a:r>
            <a:endParaRPr lang="ru-RU" b="1" dirty="0" smtClean="0"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 smtClean="0">
                <a:latin typeface="Golos Text"/>
              </a:rPr>
              <a:t>Директор Университетской клиники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(</a:t>
            </a:r>
            <a:r>
              <a:rPr lang="en-US" sz="1600" dirty="0" smtClean="0"/>
              <a:t>call-</a:t>
            </a:r>
            <a:r>
              <a:rPr lang="ru-RU" sz="1600" dirty="0" smtClean="0">
                <a:latin typeface="Golos Text"/>
              </a:rPr>
              <a:t>центр 422-13-30)</a:t>
            </a:r>
            <a:endParaRPr lang="ru-RU" sz="1600" dirty="0">
              <a:latin typeface="Golos Tex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8949" y="4438936"/>
            <a:ext cx="27977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olos Text"/>
              </a:rPr>
              <a:t>Учаева</a:t>
            </a:r>
            <a:r>
              <a:rPr lang="ru-RU" dirty="0" smtClean="0">
                <a:latin typeface="Golos Text"/>
              </a:rPr>
              <a:t> </a:t>
            </a:r>
          </a:p>
          <a:p>
            <a:pPr algn="ctr"/>
            <a:r>
              <a:rPr lang="ru-RU" sz="1600" b="1" dirty="0" smtClean="0">
                <a:latin typeface="Golos Text"/>
              </a:rPr>
              <a:t>Татьяна</a:t>
            </a:r>
            <a:r>
              <a:rPr lang="ru-RU" sz="1600" dirty="0" smtClean="0">
                <a:latin typeface="Golos Text"/>
              </a:rPr>
              <a:t> </a:t>
            </a:r>
            <a:r>
              <a:rPr lang="ru-RU" sz="1600" b="1" dirty="0" smtClean="0">
                <a:latin typeface="Golos Text"/>
              </a:rPr>
              <a:t>Ивановна 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latin typeface="Golos Text"/>
              </a:rPr>
              <a:t>Директор комплекса студенческих общежитий 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(422-12-56)</a:t>
            </a:r>
            <a:endParaRPr lang="ru-RU" sz="1600" dirty="0">
              <a:latin typeface="Golos Tex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11240" y="4438936"/>
            <a:ext cx="2667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olos Text"/>
              </a:rPr>
              <a:t>Преснухина</a:t>
            </a:r>
            <a:r>
              <a:rPr lang="ru-RU" dirty="0" smtClean="0">
                <a:latin typeface="Golos Text"/>
              </a:rPr>
              <a:t> </a:t>
            </a:r>
          </a:p>
          <a:p>
            <a:pPr algn="ctr"/>
            <a:r>
              <a:rPr lang="ru-RU" sz="1600" b="1" dirty="0" smtClean="0">
                <a:latin typeface="Golos Text"/>
              </a:rPr>
              <a:t>Наталья Геннадьевна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latin typeface="Golos Text"/>
              </a:rPr>
              <a:t>Заведующий </a:t>
            </a:r>
          </a:p>
          <a:p>
            <a:pPr algn="ctr"/>
            <a:r>
              <a:rPr lang="ru-RU" dirty="0" smtClean="0">
                <a:latin typeface="Golos Text"/>
              </a:rPr>
              <a:t>научной частью</a:t>
            </a:r>
          </a:p>
          <a:p>
            <a:pPr algn="ctr"/>
            <a:r>
              <a:rPr lang="ru-RU" dirty="0" smtClean="0">
                <a:latin typeface="Golos Text"/>
              </a:rPr>
              <a:t>ПИМУ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(422-13-33 (5862))</a:t>
            </a:r>
            <a:endParaRPr lang="ru-RU" sz="1600" dirty="0">
              <a:latin typeface="Golos Tex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51109" y="4438936"/>
            <a:ext cx="27977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olos Text"/>
              </a:rPr>
              <a:t>Сёмина</a:t>
            </a:r>
            <a:endParaRPr lang="ru-RU" dirty="0" smtClean="0">
              <a:latin typeface="Golos Text"/>
            </a:endParaRPr>
          </a:p>
          <a:p>
            <a:pPr algn="ctr"/>
            <a:r>
              <a:rPr lang="ru-RU" sz="1600" b="1" dirty="0" err="1" smtClean="0">
                <a:latin typeface="Golos Text"/>
              </a:rPr>
              <a:t>Гаяне</a:t>
            </a:r>
            <a:r>
              <a:rPr lang="ru-RU" sz="1600" dirty="0" smtClean="0">
                <a:latin typeface="Golos Text"/>
              </a:rPr>
              <a:t> </a:t>
            </a:r>
            <a:r>
              <a:rPr lang="ru-RU" sz="1600" b="1" dirty="0" err="1" smtClean="0">
                <a:latin typeface="Golos Text"/>
              </a:rPr>
              <a:t>Юриковна</a:t>
            </a:r>
            <a:endParaRPr lang="ru-RU" sz="1600" b="1" dirty="0" smtClean="0"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 smtClean="0">
                <a:latin typeface="Golos Text"/>
              </a:rPr>
              <a:t>Директор научной библиотеки                ПИМУ 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(422-13-33 </a:t>
            </a:r>
            <a:r>
              <a:rPr lang="en-US" sz="1600" dirty="0" smtClean="0"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3809</a:t>
            </a:r>
            <a:r>
              <a:rPr lang="en-US" sz="1600" dirty="0" smtClean="0">
                <a:latin typeface="Golos Text"/>
              </a:rPr>
              <a:t>)</a:t>
            </a:r>
            <a:r>
              <a:rPr lang="ru-RU" sz="1600" dirty="0" smtClean="0"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 cstate="print"/>
          <a:srcRect l="8235" r="777" b="30337"/>
          <a:stretch>
            <a:fillRect/>
          </a:stretch>
        </p:blipFill>
        <p:spPr bwMode="auto">
          <a:xfrm>
            <a:off x="6211616" y="1418896"/>
            <a:ext cx="2554014" cy="293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8681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Университетская клиника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856" y="3221608"/>
            <a:ext cx="38940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Golos Text"/>
              </a:rPr>
              <a:t>Институт </a:t>
            </a:r>
            <a:r>
              <a:rPr lang="ru-RU" b="1" dirty="0" smtClean="0">
                <a:latin typeface="Golos Text"/>
              </a:rPr>
              <a:t>травматологии</a:t>
            </a:r>
          </a:p>
          <a:p>
            <a:pPr algn="ctr"/>
            <a:r>
              <a:rPr lang="ru-RU" sz="1600" dirty="0" smtClean="0">
                <a:latin typeface="Golos Text"/>
              </a:rPr>
              <a:t>(</a:t>
            </a:r>
            <a:r>
              <a:rPr lang="ru-RU" sz="1600" dirty="0" err="1" smtClean="0">
                <a:latin typeface="Golos Text"/>
              </a:rPr>
              <a:t>Верхне-Волжская</a:t>
            </a:r>
            <a:r>
              <a:rPr lang="ru-RU" sz="1600" dirty="0" smtClean="0">
                <a:latin typeface="Golos Text"/>
              </a:rPr>
              <a:t> набережная, 18/1)</a:t>
            </a:r>
            <a:endParaRPr lang="ru-RU" sz="1600" dirty="0">
              <a:latin typeface="Golos Tex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40291" y="6210915"/>
            <a:ext cx="3753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olos Text"/>
              </a:rPr>
              <a:t>Институт стоматологии</a:t>
            </a:r>
          </a:p>
          <a:p>
            <a:pPr algn="ctr"/>
            <a:r>
              <a:rPr lang="ru-RU" sz="1600" dirty="0" smtClean="0">
                <a:latin typeface="Golos Text"/>
              </a:rPr>
              <a:t>(ул. Минина, 20А. )</a:t>
            </a:r>
            <a:endParaRPr lang="ru-RU" sz="1600" dirty="0">
              <a:latin typeface="Golos Tex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17223" y="3209180"/>
            <a:ext cx="34947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Golos Text"/>
              </a:rPr>
              <a:t>Институт </a:t>
            </a:r>
            <a:r>
              <a:rPr lang="ru-RU" b="1" dirty="0" smtClean="0">
                <a:latin typeface="Golos Text"/>
              </a:rPr>
              <a:t>педиатрии</a:t>
            </a:r>
          </a:p>
          <a:p>
            <a:pPr algn="ctr"/>
            <a:r>
              <a:rPr lang="ru-RU" sz="1600" dirty="0" smtClean="0">
                <a:latin typeface="Golos Text"/>
              </a:rPr>
              <a:t>(ул.Семашко, 22)</a:t>
            </a:r>
            <a:endParaRPr lang="ru-RU" sz="1600" dirty="0">
              <a:latin typeface="Golos Tex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0686" y="6195149"/>
            <a:ext cx="375313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Golos Text"/>
              </a:rPr>
              <a:t>Институт </a:t>
            </a:r>
            <a:r>
              <a:rPr lang="ru-RU" b="1" dirty="0" smtClean="0">
                <a:latin typeface="Golos Text"/>
              </a:rPr>
              <a:t>реабилитации</a:t>
            </a:r>
          </a:p>
          <a:p>
            <a:pPr algn="ctr"/>
            <a:r>
              <a:rPr lang="ru-RU" sz="1600" dirty="0" smtClean="0">
                <a:latin typeface="Golos Text"/>
              </a:rPr>
              <a:t>(ул. </a:t>
            </a:r>
            <a:r>
              <a:rPr lang="ru-RU" sz="1600" dirty="0" err="1" smtClean="0">
                <a:latin typeface="Golos Text"/>
              </a:rPr>
              <a:t>Невзоровых</a:t>
            </a:r>
            <a:r>
              <a:rPr lang="ru-RU" sz="1600" dirty="0" smtClean="0">
                <a:latin typeface="Golos Text"/>
              </a:rPr>
              <a:t>, 100)</a:t>
            </a:r>
            <a:endParaRPr lang="ru-RU" sz="1600" dirty="0">
              <a:latin typeface="Golos Text"/>
            </a:endParaRPr>
          </a:p>
        </p:txBody>
      </p:sp>
      <p:pic>
        <p:nvPicPr>
          <p:cNvPr id="41990" name="Picture 6">
            <a:extLst>
              <a:ext uri="{FF2B5EF4-FFF2-40B4-BE49-F238E27FC236}">
                <a16:creationId xmlns:a16="http://schemas.microsoft.com/office/drawing/2014/main" id="{76EB4758-E5D1-6D87-D0A8-409E0D8C6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7"/>
          <a:stretch/>
        </p:blipFill>
        <p:spPr bwMode="auto">
          <a:xfrm>
            <a:off x="5967360" y="993228"/>
            <a:ext cx="3293463" cy="223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A7AC07-A559-A3DE-336E-D6F16B3F7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12522" r="7470" b="24633"/>
          <a:stretch/>
        </p:blipFill>
        <p:spPr bwMode="auto">
          <a:xfrm>
            <a:off x="2500410" y="3952510"/>
            <a:ext cx="2985990" cy="227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CCABE10-3EC4-9ABD-E9D2-F529BF7F9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7047" b="25059"/>
          <a:stretch/>
        </p:blipFill>
        <p:spPr bwMode="auto">
          <a:xfrm>
            <a:off x="8244592" y="3969917"/>
            <a:ext cx="3154473" cy="22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https://www.niann.ru/_data/objects/0037/3290/icon.jpg"/>
          <p:cNvPicPr>
            <a:picLocks noChangeAspect="1" noChangeArrowheads="1"/>
          </p:cNvPicPr>
          <p:nvPr/>
        </p:nvPicPr>
        <p:blipFill>
          <a:blip r:embed="rId5" cstate="print"/>
          <a:srcRect t="5879"/>
          <a:stretch>
            <a:fillRect/>
          </a:stretch>
        </p:blipFill>
        <p:spPr bwMode="auto">
          <a:xfrm>
            <a:off x="1084582" y="1024758"/>
            <a:ext cx="3093280" cy="2229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1CAD1-BCAE-101A-6DCC-B952B203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ПИМУ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003CBB-95FB-C2E2-4460-72F927BFF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61" y="1312416"/>
            <a:ext cx="6375982" cy="47790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i="0" dirty="0">
                <a:solidFill>
                  <a:srgbClr val="202122"/>
                </a:solidFill>
                <a:effectLst/>
                <a:latin typeface="Calibri" pitchFamily="34" charset="0"/>
              </a:rPr>
              <a:t>21 марта </a:t>
            </a:r>
            <a:r>
              <a:rPr lang="ru-RU" sz="3200" b="1" i="0" dirty="0">
                <a:solidFill>
                  <a:srgbClr val="202122"/>
                </a:solidFill>
                <a:effectLst/>
                <a:latin typeface="Calibri" pitchFamily="34" charset="0"/>
              </a:rPr>
              <a:t>1920</a:t>
            </a:r>
            <a:r>
              <a:rPr lang="ru-RU" sz="3200" i="0" dirty="0">
                <a:solidFill>
                  <a:srgbClr val="202122"/>
                </a:solidFill>
                <a:effectLst/>
                <a:latin typeface="Calibri" pitchFamily="34" charset="0"/>
              </a:rPr>
              <a:t> г. – </a:t>
            </a:r>
            <a:r>
              <a:rPr lang="ru-RU" sz="3200" b="1" i="0" dirty="0">
                <a:solidFill>
                  <a:srgbClr val="202122"/>
                </a:solidFill>
                <a:effectLst/>
                <a:latin typeface="Calibri" pitchFamily="34" charset="0"/>
              </a:rPr>
              <a:t>медицинский факультет</a:t>
            </a:r>
            <a:r>
              <a:rPr lang="ru-RU" sz="3200" i="0" dirty="0">
                <a:solidFill>
                  <a:srgbClr val="202122"/>
                </a:solidFill>
                <a:effectLst/>
                <a:latin typeface="Calibri" pitchFamily="34" charset="0"/>
              </a:rPr>
              <a:t> Нижегородского государственного университета.</a:t>
            </a:r>
          </a:p>
          <a:p>
            <a:pPr>
              <a:lnSpc>
                <a:spcPct val="100000"/>
              </a:lnSpc>
            </a:pPr>
            <a:endParaRPr lang="ru-RU" sz="2400" i="0" dirty="0">
              <a:solidFill>
                <a:srgbClr val="202122"/>
              </a:solidFill>
              <a:effectLst/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3200" i="0" dirty="0">
                <a:solidFill>
                  <a:srgbClr val="202122"/>
                </a:solidFill>
                <a:effectLst/>
                <a:latin typeface="Calibri" pitchFamily="34" charset="0"/>
              </a:rPr>
              <a:t>В мае </a:t>
            </a:r>
            <a:r>
              <a:rPr lang="ru-RU" sz="3200" b="1" i="0" dirty="0">
                <a:solidFill>
                  <a:srgbClr val="202122"/>
                </a:solidFill>
                <a:effectLst/>
                <a:latin typeface="Calibri" pitchFamily="34" charset="0"/>
              </a:rPr>
              <a:t>1930</a:t>
            </a:r>
            <a:r>
              <a:rPr lang="ru-RU" sz="3200" i="0" dirty="0">
                <a:solidFill>
                  <a:srgbClr val="202122"/>
                </a:solidFill>
                <a:effectLst/>
                <a:latin typeface="Calibri" pitchFamily="34" charset="0"/>
              </a:rPr>
              <a:t> г</a:t>
            </a:r>
            <a:r>
              <a:rPr lang="ru-RU" sz="3200" dirty="0">
                <a:solidFill>
                  <a:srgbClr val="202122"/>
                </a:solidFill>
                <a:latin typeface="Calibri" pitchFamily="34" charset="0"/>
              </a:rPr>
              <a:t>. – на </a:t>
            </a:r>
            <a:r>
              <a:rPr lang="ru-RU" sz="3200" i="0" dirty="0">
                <a:solidFill>
                  <a:srgbClr val="202122"/>
                </a:solidFill>
                <a:effectLst/>
                <a:latin typeface="Calibri" pitchFamily="34" charset="0"/>
              </a:rPr>
              <a:t>базе медфака НГУ был создан самостоятельный</a:t>
            </a:r>
            <a:r>
              <a:rPr lang="ru-RU" sz="3200" b="1" i="0" dirty="0">
                <a:solidFill>
                  <a:srgbClr val="202122"/>
                </a:solidFill>
                <a:effectLst/>
                <a:latin typeface="Calibri" pitchFamily="34" charset="0"/>
              </a:rPr>
              <a:t> </a:t>
            </a:r>
            <a:r>
              <a:rPr lang="ru-RU" sz="3200" b="1" dirty="0" smtClean="0">
                <a:latin typeface="Calibri" pitchFamily="34" charset="0"/>
              </a:rPr>
              <a:t>Нижегородский</a:t>
            </a:r>
            <a:r>
              <a:rPr lang="ru-RU" sz="3200" dirty="0" smtClean="0">
                <a:latin typeface="Calibri" pitchFamily="34" charset="0"/>
              </a:rPr>
              <a:t> </a:t>
            </a:r>
            <a:r>
              <a:rPr lang="ru-RU" sz="3200" b="1" i="0" dirty="0" smtClean="0">
                <a:solidFill>
                  <a:srgbClr val="202122"/>
                </a:solidFill>
                <a:effectLst/>
                <a:latin typeface="Calibri" pitchFamily="34" charset="0"/>
              </a:rPr>
              <a:t>медицинский </a:t>
            </a:r>
            <a:r>
              <a:rPr lang="ru-RU" sz="3200" b="1" i="0" dirty="0">
                <a:solidFill>
                  <a:srgbClr val="202122"/>
                </a:solidFill>
                <a:effectLst/>
                <a:latin typeface="Calibri" pitchFamily="34" charset="0"/>
              </a:rPr>
              <a:t>институт</a:t>
            </a:r>
            <a:r>
              <a:rPr lang="ru-RU" sz="3200" i="0" dirty="0">
                <a:solidFill>
                  <a:srgbClr val="202122"/>
                </a:solidFill>
                <a:effectLst/>
                <a:latin typeface="Calibri" pitchFamily="34" charset="0"/>
              </a:rPr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5288" t="20103" r="19645" b="17957"/>
          <a:stretch>
            <a:fillRect/>
          </a:stretch>
        </p:blipFill>
        <p:spPr bwMode="auto">
          <a:xfrm>
            <a:off x="7089610" y="1501254"/>
            <a:ext cx="4715703" cy="364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7333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Учебные корпуса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385FFA-92B3-9491-C781-09C91383811D}"/>
              </a:ext>
            </a:extLst>
          </p:cNvPr>
          <p:cNvSpPr txBox="1"/>
          <p:nvPr/>
        </p:nvSpPr>
        <p:spPr>
          <a:xfrm>
            <a:off x="3047215" y="3108191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2CC01E-022D-E5DA-EE5C-FDA26E2574A1}"/>
              </a:ext>
            </a:extLst>
          </p:cNvPr>
          <p:cNvSpPr txBox="1"/>
          <p:nvPr/>
        </p:nvSpPr>
        <p:spPr>
          <a:xfrm>
            <a:off x="3047215" y="3108191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3028" name="Picture 20">
            <a:extLst>
              <a:ext uri="{FF2B5EF4-FFF2-40B4-BE49-F238E27FC236}">
                <a16:creationId xmlns:a16="http://schemas.microsoft.com/office/drawing/2014/main" id="{9DCA8FBE-6CCF-182E-536D-D19B33621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t="6300" r="13410" b="4498"/>
          <a:stretch/>
        </p:blipFill>
        <p:spPr bwMode="auto">
          <a:xfrm>
            <a:off x="5770330" y="518160"/>
            <a:ext cx="3206029" cy="28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4" descr="D:\Немирова\с ФОТО ВСЕ\НЕ разобрано\20210513_113537.jpg"/>
          <p:cNvPicPr>
            <a:picLocks noChangeAspect="1" noChangeArrowheads="1"/>
          </p:cNvPicPr>
          <p:nvPr/>
        </p:nvPicPr>
        <p:blipFill>
          <a:blip r:embed="rId3" cstate="print"/>
          <a:srcRect l="10119" t="11437" r="12887" b="16278"/>
          <a:stretch>
            <a:fillRect/>
          </a:stretch>
        </p:blipFill>
        <p:spPr bwMode="auto">
          <a:xfrm>
            <a:off x="8135269" y="3459480"/>
            <a:ext cx="3569051" cy="290675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990600" y="1068904"/>
            <a:ext cx="608076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</a:pPr>
            <a:r>
              <a:rPr lang="ru-RU" b="1" dirty="0" smtClean="0">
                <a:latin typeface="Golos Text"/>
              </a:rPr>
              <a:t> Учебный корпус №1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                   (пл.Минина и Пожарского, 10/1).</a:t>
            </a:r>
          </a:p>
          <a:p>
            <a:pPr>
              <a:spcBef>
                <a:spcPts val="800"/>
              </a:spcBef>
              <a:buFont typeface="Wingdings" pitchFamily="2" charset="2"/>
              <a:buChar char="Ø"/>
            </a:pPr>
            <a:r>
              <a:rPr lang="ru-RU" dirty="0" smtClean="0">
                <a:latin typeface="Golos Text"/>
              </a:rPr>
              <a:t> </a:t>
            </a:r>
            <a:r>
              <a:rPr lang="ru-RU" b="1" dirty="0" smtClean="0">
                <a:latin typeface="Golos Text"/>
              </a:rPr>
              <a:t>Учебный корпус №2 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                   (</a:t>
            </a:r>
            <a:r>
              <a:rPr lang="ru-RU" sz="1600" dirty="0" err="1" smtClean="0">
                <a:latin typeface="Golos Text"/>
              </a:rPr>
              <a:t>пр-т</a:t>
            </a:r>
            <a:r>
              <a:rPr lang="ru-RU" sz="1600" dirty="0" smtClean="0">
                <a:latin typeface="Golos Text"/>
              </a:rPr>
              <a:t>. Гагарина, 70).</a:t>
            </a:r>
          </a:p>
          <a:p>
            <a:pPr>
              <a:spcBef>
                <a:spcPts val="800"/>
              </a:spcBef>
              <a:buFont typeface="Wingdings" pitchFamily="2" charset="2"/>
              <a:buChar char="Ø"/>
            </a:pPr>
            <a:r>
              <a:rPr lang="ru-RU" b="1" dirty="0" smtClean="0">
                <a:latin typeface="Golos Text"/>
              </a:rPr>
              <a:t> Учебный корпус №3 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                   (ул.Медицинская, д. 1).</a:t>
            </a:r>
          </a:p>
          <a:p>
            <a:pPr>
              <a:spcBef>
                <a:spcPts val="800"/>
              </a:spcBef>
              <a:buFont typeface="Wingdings" pitchFamily="2" charset="2"/>
              <a:buChar char="Ø"/>
            </a:pPr>
            <a:r>
              <a:rPr lang="ru-RU" b="1" dirty="0" smtClean="0">
                <a:latin typeface="Golos Text"/>
              </a:rPr>
              <a:t> Учебный корпус №4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                   (ул. Родионова, д.190а).</a:t>
            </a:r>
          </a:p>
          <a:p>
            <a:pPr>
              <a:spcBef>
                <a:spcPts val="800"/>
              </a:spcBef>
              <a:buFont typeface="Wingdings" pitchFamily="2" charset="2"/>
              <a:buChar char="Ø"/>
            </a:pPr>
            <a:r>
              <a:rPr lang="ru-RU" b="1" dirty="0" smtClean="0">
                <a:latin typeface="Golos Text"/>
              </a:rPr>
              <a:t> Учебный корпус №5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                   (ул. Минина, д.20а).</a:t>
            </a:r>
          </a:p>
          <a:p>
            <a:pPr>
              <a:spcBef>
                <a:spcPts val="800"/>
              </a:spcBef>
              <a:buFont typeface="Wingdings" pitchFamily="2" charset="2"/>
              <a:buChar char="Ø"/>
            </a:pPr>
            <a:r>
              <a:rPr lang="ru-RU" b="1" dirty="0" smtClean="0">
                <a:latin typeface="Golos Text"/>
              </a:rPr>
              <a:t> Учебный корпус №6 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                  (</a:t>
            </a:r>
            <a:r>
              <a:rPr lang="ru-RU" sz="1600" dirty="0" err="1" smtClean="0">
                <a:latin typeface="Golos Text"/>
              </a:rPr>
              <a:t>пр-т</a:t>
            </a:r>
            <a:r>
              <a:rPr lang="ru-RU" sz="1600" dirty="0" smtClean="0">
                <a:latin typeface="Golos Text"/>
              </a:rPr>
              <a:t>. Гагарина, д.70в).</a:t>
            </a:r>
          </a:p>
          <a:p>
            <a:pPr>
              <a:spcBef>
                <a:spcPts val="800"/>
              </a:spcBef>
              <a:buFont typeface="Wingdings" pitchFamily="2" charset="2"/>
              <a:buChar char="Ø"/>
            </a:pPr>
            <a:r>
              <a:rPr lang="ru-RU" b="1" dirty="0" smtClean="0">
                <a:latin typeface="Golos Text"/>
              </a:rPr>
              <a:t> Учебный корпус №8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                  (ул. Алексеевская, д.1).</a:t>
            </a:r>
          </a:p>
          <a:p>
            <a:pPr>
              <a:spcBef>
                <a:spcPts val="800"/>
              </a:spcBef>
              <a:buFont typeface="Wingdings" pitchFamily="2" charset="2"/>
              <a:buChar char="Ø"/>
            </a:pPr>
            <a:r>
              <a:rPr lang="ru-RU" b="1" dirty="0" smtClean="0">
                <a:latin typeface="Golos Text"/>
              </a:rPr>
              <a:t> Учебный корпус №9</a:t>
            </a:r>
          </a:p>
          <a:p>
            <a:pPr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                  (ул. Медицинская, 5а, литер «Б»).</a:t>
            </a:r>
            <a:endParaRPr lang="ru-RU" sz="1600" dirty="0">
              <a:latin typeface="Golos Tex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Студенческий городок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 l="39126" t="23461" r="33392" b="26166"/>
          <a:stretch>
            <a:fillRect/>
          </a:stretch>
        </p:blipFill>
        <p:spPr bwMode="auto">
          <a:xfrm>
            <a:off x="6250674" y="745210"/>
            <a:ext cx="5540992" cy="571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77922" y="6059606"/>
            <a:ext cx="509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https://pimunn.ru/student/student/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32513" y="4708477"/>
            <a:ext cx="4967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общежитие №1, ул. Медицинская, 5а</a:t>
            </a:r>
          </a:p>
          <a:p>
            <a:r>
              <a:rPr lang="ru-RU" dirty="0"/>
              <a:t>общежитие №2, пр. Гагарина, 68</a:t>
            </a:r>
          </a:p>
          <a:p>
            <a:r>
              <a:rPr lang="ru-RU" dirty="0"/>
              <a:t>общежитие №4, ул. Медицинская, 3а</a:t>
            </a:r>
          </a:p>
          <a:p>
            <a:endParaRPr lang="ru-RU" dirty="0"/>
          </a:p>
        </p:txBody>
      </p:sp>
      <p:pic>
        <p:nvPicPr>
          <p:cNvPr id="26630" name="Picture 6" descr="https://if.cdnstroy.ru/f5mvea9wj5e42_10hfz37/pimu-kupil-gostinicu-v-shherbinkah-dlya-otkrytiya-novogo-obshhezhitiya-foto-1.jpeg"/>
          <p:cNvPicPr>
            <a:picLocks noChangeAspect="1" noChangeArrowheads="1"/>
          </p:cNvPicPr>
          <p:nvPr/>
        </p:nvPicPr>
        <p:blipFill>
          <a:blip r:embed="rId3" cstate="print"/>
          <a:srcRect b="12410"/>
          <a:stretch>
            <a:fillRect/>
          </a:stretch>
        </p:blipFill>
        <p:spPr bwMode="auto">
          <a:xfrm>
            <a:off x="551361" y="1186812"/>
            <a:ext cx="5132283" cy="3371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849C-8CDB-4E52-8152-3EC63D55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Внеучебная</a:t>
            </a:r>
            <a:r>
              <a:rPr lang="ru-RU" sz="2400" dirty="0"/>
              <a:t> деятельность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-416169" y="4487594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068972" y="4511040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FB397B-0E31-08C0-03B9-1193CBCDF785}"/>
              </a:ext>
            </a:extLst>
          </p:cNvPr>
          <p:cNvPicPr>
            <a:picLocks/>
          </p:cNvPicPr>
          <p:nvPr/>
        </p:nvPicPr>
        <p:blipFill rotWithShape="1">
          <a:blip r:embed="rId2" cstate="print"/>
          <a:srcRect l="14541" r="19146" b="10025"/>
          <a:stretch/>
        </p:blipFill>
        <p:spPr>
          <a:xfrm>
            <a:off x="402360" y="1446120"/>
            <a:ext cx="2386560" cy="282960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6309359" y="4621237"/>
            <a:ext cx="2560320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8193" name="Picture 1" descr="D:\Немирова\с ФОТО ВСЕ\ПИМУ и УКОН\ИСТОРИЯ\УИЦ\20220603_154435.jpg"/>
          <p:cNvPicPr>
            <a:picLocks noChangeArrowheads="1"/>
          </p:cNvPicPr>
          <p:nvPr/>
        </p:nvPicPr>
        <p:blipFill>
          <a:blip r:embed="rId3" cstate="print"/>
          <a:srcRect l="51605" t="22639" r="7014" b="14073"/>
          <a:stretch>
            <a:fillRect/>
          </a:stretch>
        </p:blipFill>
        <p:spPr bwMode="auto">
          <a:xfrm>
            <a:off x="9198000" y="1453320"/>
            <a:ext cx="2466000" cy="28296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rrowheads="1"/>
          </p:cNvPicPr>
          <p:nvPr/>
        </p:nvPicPr>
        <p:blipFill>
          <a:blip r:embed="rId4" cstate="print"/>
          <a:srcRect l="20159" t="4526" r="17664" b="24123"/>
          <a:stretch>
            <a:fillRect/>
          </a:stretch>
        </p:blipFill>
        <p:spPr bwMode="auto">
          <a:xfrm>
            <a:off x="6141600" y="1453320"/>
            <a:ext cx="2620800" cy="28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33829" y="4438936"/>
            <a:ext cx="27977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Прохорова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Анастасия Николаевна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Начальник отдела </a:t>
            </a:r>
          </a:p>
          <a:p>
            <a:pPr algn="ctr"/>
            <a:r>
              <a:rPr lang="ru-RU" dirty="0" smtClean="0">
                <a:solidFill>
                  <a:srgbClr val="24262F"/>
                </a:solidFill>
                <a:latin typeface="Golos Text"/>
              </a:rPr>
              <a:t>воспитательной работы и молодежной политики</a:t>
            </a:r>
            <a:endParaRPr lang="en-US" dirty="0" smtClean="0">
              <a:solidFill>
                <a:srgbClr val="24262F"/>
              </a:solidFill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en-US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en-US" sz="1600" dirty="0" smtClean="0">
                <a:solidFill>
                  <a:srgbClr val="24262F"/>
                </a:solidFill>
                <a:latin typeface="Golos Text"/>
                <a:hlinkClick r:id="rId5"/>
              </a:rPr>
              <a:t>vospitotd@pimunn.ru</a:t>
            </a:r>
            <a:r>
              <a:rPr lang="en-US" sz="1600" dirty="0" smtClean="0">
                <a:solidFill>
                  <a:srgbClr val="24262F"/>
                </a:solidFill>
                <a:latin typeface="Golos Text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59909" y="4438936"/>
            <a:ext cx="27977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333333"/>
                </a:solidFill>
                <a:latin typeface="Golos Text"/>
              </a:rPr>
              <a:t>Савчиц</a:t>
            </a:r>
            <a:r>
              <a:rPr lang="ru-RU" dirty="0" smtClean="0">
                <a:solidFill>
                  <a:srgbClr val="333333"/>
                </a:solidFill>
                <a:latin typeface="Golos Text"/>
              </a:rPr>
              <a:t> </a:t>
            </a:r>
          </a:p>
          <a:p>
            <a:pPr algn="ctr"/>
            <a:r>
              <a:rPr lang="ru-RU" sz="1600" b="1" dirty="0" smtClean="0">
                <a:solidFill>
                  <a:srgbClr val="333333"/>
                </a:solidFill>
                <a:latin typeface="Golos Text"/>
              </a:rPr>
              <a:t>Елена Александровна</a:t>
            </a:r>
            <a:endParaRPr lang="en-US" sz="1600" b="1" dirty="0" smtClean="0">
              <a:solidFill>
                <a:srgbClr val="333333"/>
              </a:solidFill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Заведующий спортивным клубом ПИМУ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en-US" sz="1600" dirty="0" smtClean="0">
                <a:solidFill>
                  <a:srgbClr val="24262F"/>
                </a:solidFill>
                <a:latin typeface="Golos Text"/>
                <a:hlinkClick r:id="rId6"/>
              </a:rPr>
              <a:t>savchic_e@pimunn.net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25029" y="4438936"/>
            <a:ext cx="27977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333333"/>
                </a:solidFill>
                <a:latin typeface="Golos Text"/>
              </a:rPr>
              <a:t>Халак</a:t>
            </a:r>
            <a:endParaRPr lang="ru-RU" b="1" dirty="0" smtClean="0">
              <a:solidFill>
                <a:srgbClr val="333333"/>
              </a:solidFill>
              <a:latin typeface="Golos Text"/>
            </a:endParaRPr>
          </a:p>
          <a:p>
            <a:pPr algn="ctr"/>
            <a:r>
              <a:rPr lang="ru-RU" sz="1600" b="1" dirty="0" smtClean="0">
                <a:solidFill>
                  <a:srgbClr val="333333"/>
                </a:solidFill>
                <a:latin typeface="Golos Text"/>
              </a:rPr>
              <a:t>Мария Евгеньевна</a:t>
            </a:r>
          </a:p>
          <a:p>
            <a:pPr algn="ctr">
              <a:spcBef>
                <a:spcPts val="600"/>
              </a:spcBef>
            </a:pPr>
            <a:r>
              <a:rPr lang="ru-RU" sz="1600" b="1" dirty="0" smtClean="0">
                <a:solidFill>
                  <a:srgbClr val="333333"/>
                </a:solidFill>
                <a:latin typeface="Golos Text"/>
              </a:rPr>
              <a:t> 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Руководитель психологической службы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en-US" sz="1600" dirty="0" smtClean="0">
                <a:solidFill>
                  <a:srgbClr val="24262F"/>
                </a:solidFill>
                <a:latin typeface="Golos Text"/>
                <a:hlinkClick r:id="rId7"/>
              </a:rPr>
              <a:t>help_me@pimunn.net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12069" y="4438936"/>
            <a:ext cx="27977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Golos Text"/>
              </a:rPr>
              <a:t>Чижова</a:t>
            </a:r>
          </a:p>
          <a:p>
            <a:pPr algn="ctr"/>
            <a:r>
              <a:rPr lang="ru-RU" sz="1600" b="1" dirty="0" smtClean="0">
                <a:solidFill>
                  <a:srgbClr val="333333"/>
                </a:solidFill>
                <a:latin typeface="Golos Text"/>
              </a:rPr>
              <a:t>Елена Александровна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solidFill>
                  <a:srgbClr val="24262F"/>
                </a:solidFill>
                <a:latin typeface="Golos Text"/>
              </a:rPr>
              <a:t>Заведующий               учебно-историческим центром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en-US" sz="1600" dirty="0" smtClean="0">
                <a:solidFill>
                  <a:srgbClr val="24262F"/>
                </a:solidFill>
                <a:latin typeface="Golos Text"/>
                <a:hlinkClick r:id="rId8"/>
              </a:rPr>
              <a:t>chizhova_e@pimunn.net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  <a:r>
              <a:rPr lang="en-US" sz="1600" dirty="0" smtClean="0">
                <a:solidFill>
                  <a:srgbClr val="24262F"/>
                </a:solidFill>
                <a:latin typeface="Golos Text"/>
              </a:rPr>
              <a:t> </a:t>
            </a:r>
            <a:endParaRPr lang="ru-RU" sz="1600" dirty="0">
              <a:latin typeface="Golos Tex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B6DF8D-8772-FFD0-86FB-2D83E136B3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43970" t="28026" r="2470" b="24108"/>
          <a:stretch/>
        </p:blipFill>
        <p:spPr>
          <a:xfrm>
            <a:off x="3276600" y="1454443"/>
            <a:ext cx="2484120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9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err="1"/>
              <a:t>Внеучебная</a:t>
            </a:r>
            <a:r>
              <a:rPr lang="ru-RU" sz="2400" dirty="0"/>
              <a:t> деятельность</a:t>
            </a:r>
          </a:p>
        </p:txBody>
      </p:sp>
      <p:pic>
        <p:nvPicPr>
          <p:cNvPr id="3" name="Picture 2" descr="https://sun9-2.userapi.com/impf/Y3micHQBImBmDfgED283y0mLUnsfnjzG5GcoCw/QB0f-obULm4.jpg?size=667x667&amp;quality=96&amp;sign=d015dc26cc87fa58438826a244d5d57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878" y="970671"/>
            <a:ext cx="2519864" cy="2491728"/>
          </a:xfrm>
          <a:prstGeom prst="rect">
            <a:avLst/>
          </a:prstGeom>
          <a:noFill/>
        </p:spPr>
      </p:pic>
      <p:pic>
        <p:nvPicPr>
          <p:cNvPr id="4" name="Рисунок 3" descr="СтК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345" y="3882682"/>
            <a:ext cx="2538328" cy="2510193"/>
          </a:xfrm>
          <a:prstGeom prst="rect">
            <a:avLst/>
          </a:prstGeom>
        </p:spPr>
      </p:pic>
      <p:pic>
        <p:nvPicPr>
          <p:cNvPr id="5" name="Picture 6" descr="https://sun9-83.userapi.com/impf/_Kyz1OSVU4vicI5fn5IOu218OA9QESYJaVR3yQ/WhrtyT-wjNY.jpg?size=667x667&amp;quality=96&amp;sign=68b3f69561ae1a121f783473721614b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6058" y="970673"/>
            <a:ext cx="2489982" cy="2489982"/>
          </a:xfrm>
          <a:prstGeom prst="rect">
            <a:avLst/>
          </a:prstGeom>
          <a:noFill/>
        </p:spPr>
      </p:pic>
      <p:pic>
        <p:nvPicPr>
          <p:cNvPr id="6" name="Picture 4" descr="https://sun9-29.userapi.com/impf/pA3Xff9eH3gKPUcfBMVCVmy0uBz2kjNhyAPmZg/_4zYw8i1KPA.jpg?size=667x667&amp;quality=96&amp;sign=3ab574327b1cd04bf5caffe3eae5b05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3662" y="968456"/>
            <a:ext cx="2499230" cy="2499230"/>
          </a:xfrm>
          <a:prstGeom prst="rect">
            <a:avLst/>
          </a:prstGeom>
          <a:noFill/>
        </p:spPr>
      </p:pic>
      <p:pic>
        <p:nvPicPr>
          <p:cNvPr id="7" name="Picture 4" descr="https://sun9-54.userapi.com/impf/eB75rvRhU_o14QU-5zfLwMO6l-EbM8chHPemqA/n--dOqbfpiE.jpg?size=667x667&amp;quality=96&amp;sign=ee97acd9ee548416546b443b7944419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804" y="3882685"/>
            <a:ext cx="2500330" cy="2500330"/>
          </a:xfrm>
          <a:prstGeom prst="rect">
            <a:avLst/>
          </a:prstGeom>
          <a:noFill/>
        </p:spPr>
      </p:pic>
      <p:pic>
        <p:nvPicPr>
          <p:cNvPr id="8" name="Picture 8" descr="https://sun9-54.userapi.com/impf/8bJFYGdmEiAhHrlMdcxPrDPb68W8TEBosXWuNA/33bpqvj2Aqo.jpg?size=667x667&amp;quality=96&amp;sign=67d2798f8c4ff602e7703e2093c0396c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3704" y="970672"/>
            <a:ext cx="2489983" cy="2489983"/>
          </a:xfrm>
          <a:prstGeom prst="rect">
            <a:avLst/>
          </a:prstGeom>
          <a:noFill/>
        </p:spPr>
      </p:pic>
      <p:pic>
        <p:nvPicPr>
          <p:cNvPr id="9" name="Picture 8" descr="https://sun9-17.userapi.com/impf/9BtXeSUKgFtK8wFs8yGHE9UQW8KvfG07XK51Aw/uKEGTe63r_g.jpg?size=667x667&amp;quality=96&amp;sign=c175b1d195d79a9da3fd7caf0fd01b0c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28986" y="3879393"/>
            <a:ext cx="2500306" cy="2500306"/>
          </a:xfrm>
          <a:prstGeom prst="rect">
            <a:avLst/>
          </a:prstGeom>
          <a:noFill/>
        </p:spPr>
      </p:pic>
      <p:pic>
        <p:nvPicPr>
          <p:cNvPr id="10" name="Picture 6" descr="https://sun9-57.userapi.com/impf/6Xc9tkCKDfDFU2S3qqH6YgVgjTSSk-HBLiWzkQ/Wrm5OMpKn6g.jpg?size=667x667&amp;quality=96&amp;sign=d5fedc5813789b4a08c01ec77131e5a9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3874" y="3882683"/>
            <a:ext cx="2500298" cy="250029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8301" y="3319974"/>
            <a:ext cx="222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los Text"/>
              </a:rPr>
              <a:t>Студенческий</a:t>
            </a:r>
          </a:p>
          <a:p>
            <a:pPr algn="ctr"/>
            <a:r>
              <a:rPr lang="ru-RU" sz="1600" dirty="0">
                <a:latin typeface="Golos Text"/>
              </a:rPr>
              <a:t>Совет ПИМУ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957" y="6273225"/>
            <a:ext cx="222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los Text"/>
                <a:cs typeface="Times New Roman" pitchFamily="18" charset="0"/>
              </a:rPr>
              <a:t>Студенческий</a:t>
            </a:r>
          </a:p>
          <a:p>
            <a:pPr algn="ctr"/>
            <a:r>
              <a:rPr lang="ru-RU" sz="1600" dirty="0">
                <a:latin typeface="Golos Text"/>
                <a:cs typeface="Times New Roman" pitchFamily="18" charset="0"/>
              </a:rPr>
              <a:t>творческий клуб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1556" y="6259157"/>
            <a:ext cx="2255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los Text"/>
                <a:cs typeface="Times New Roman" pitchFamily="18" charset="0"/>
              </a:rPr>
              <a:t>Студенческий спортивный клуб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5914" y="3317632"/>
            <a:ext cx="222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los Text"/>
              </a:rPr>
              <a:t>ИПЦ «Школа здоровья ПИМУ»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5626" y="3315288"/>
            <a:ext cx="222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los Text"/>
              </a:rPr>
              <a:t>НОМУС</a:t>
            </a:r>
          </a:p>
          <a:p>
            <a:pPr algn="ctr"/>
            <a:r>
              <a:rPr lang="ru-RU" sz="1600" dirty="0">
                <a:latin typeface="Golos Text"/>
              </a:rPr>
              <a:t>ПИМУ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09649" y="3343423"/>
            <a:ext cx="222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los Text"/>
              </a:rPr>
              <a:t>ВОД «Волонтеры-медики»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8314" y="6259157"/>
            <a:ext cx="222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los Text"/>
              </a:rPr>
              <a:t>Экологический</a:t>
            </a:r>
          </a:p>
          <a:p>
            <a:pPr algn="ctr"/>
            <a:r>
              <a:rPr lang="ru-RU" sz="1600" dirty="0">
                <a:latin typeface="Golos Text"/>
              </a:rPr>
              <a:t>клуб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63575" y="6245089"/>
            <a:ext cx="222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Golos Text"/>
              </a:rPr>
              <a:t>Штаб СО</a:t>
            </a:r>
          </a:p>
          <a:p>
            <a:pPr algn="ctr"/>
            <a:r>
              <a:rPr lang="ru-RU" sz="1600" dirty="0">
                <a:latin typeface="Golos Text"/>
              </a:rPr>
              <a:t>«Пульс»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Наши студенты</a:t>
            </a:r>
          </a:p>
        </p:txBody>
      </p:sp>
      <p:pic>
        <p:nvPicPr>
          <p:cNvPr id="4" name="Picture 4" descr="IMG_1095"/>
          <p:cNvPicPr>
            <a:picLocks noChangeAspect="1" noChangeArrowheads="1"/>
          </p:cNvPicPr>
          <p:nvPr/>
        </p:nvPicPr>
        <p:blipFill>
          <a:blip r:embed="rId2" cstate="print"/>
          <a:srcRect l="12466" r="-2"/>
          <a:stretch>
            <a:fillRect/>
          </a:stretch>
        </p:blipFill>
        <p:spPr bwMode="auto">
          <a:xfrm>
            <a:off x="6091311" y="4109538"/>
            <a:ext cx="3245477" cy="275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0" name="Picture 2" descr="D:\Немирова\с ФОТО ВСЕ\Студенты\МикроХ-лаб\20221020_101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3982" y="4107975"/>
            <a:ext cx="3666699" cy="2750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4" cstate="print"/>
          <a:srcRect l="31699" t="2592" r="15898" b="6689"/>
          <a:stretch>
            <a:fillRect/>
          </a:stretch>
        </p:blipFill>
        <p:spPr bwMode="auto">
          <a:xfrm>
            <a:off x="9253024" y="4109538"/>
            <a:ext cx="2927764" cy="275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4" descr="C:\Users\pomvospit\Downloads\uazbYziW-XI.jpg"/>
          <p:cNvPicPr>
            <a:picLocks noChangeAspect="1" noChangeArrowheads="1"/>
          </p:cNvPicPr>
          <p:nvPr/>
        </p:nvPicPr>
        <p:blipFill>
          <a:blip r:embed="rId5" cstate="print"/>
          <a:srcRect l="14866" t="22428" r="7207" b="17524"/>
          <a:stretch>
            <a:fillRect/>
          </a:stretch>
        </p:blipFill>
        <p:spPr bwMode="auto">
          <a:xfrm>
            <a:off x="0" y="4107974"/>
            <a:ext cx="2433711" cy="27500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" descr="https://sun9-58.userapi.com/impg/zBLh5tunzZo34FHClm96XIPEqnRN23GaTJSfJQ/HMg6yEjz0sI.jpg?size=721x1080&amp;quality=96&amp;sign=924c00d8ff628428fa453d93a3f67695&amp;type=album"/>
          <p:cNvPicPr>
            <a:picLocks noChangeAspect="1" noChangeArrowheads="1"/>
          </p:cNvPicPr>
          <p:nvPr/>
        </p:nvPicPr>
        <p:blipFill>
          <a:blip r:embed="rId6" cstate="print"/>
          <a:srcRect t="14130" r="9437"/>
          <a:stretch>
            <a:fillRect/>
          </a:stretch>
        </p:blipFill>
        <p:spPr bwMode="auto">
          <a:xfrm>
            <a:off x="4642318" y="1111348"/>
            <a:ext cx="2087231" cy="3003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4" descr="https://sun9-13.userapi.com/impg/vnwAT_A-RVoXDeP3zF1WaRCACxRSL2PrCP2VDQ/uBWGbp3lOL0.jpg?size=810x1080&amp;quality=96&amp;sign=05bb97d1ebd9aa057af53a266dc33620&amp;type=album"/>
          <p:cNvPicPr>
            <a:picLocks noChangeAspect="1" noChangeArrowheads="1"/>
          </p:cNvPicPr>
          <p:nvPr/>
        </p:nvPicPr>
        <p:blipFill>
          <a:blip r:embed="rId7" cstate="print"/>
          <a:srcRect l="8200" r="15609"/>
          <a:stretch>
            <a:fillRect/>
          </a:stretch>
        </p:blipFill>
        <p:spPr bwMode="auto">
          <a:xfrm>
            <a:off x="6730179" y="1111348"/>
            <a:ext cx="1732693" cy="30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" name="Picture 5" descr="https://sun9-64.userapi.com/impg/ihecKoti-OzsM4swWPlnpw4oqzK77D_NuqD_Mw/fuTcfNJLiF0.jpg?size=1280x855&amp;quality=96&amp;sign=f6286919043fbb1a2417a9ff7dc1ee66&amp;type=album"/>
          <p:cNvPicPr>
            <a:picLocks noChangeAspect="1" noChangeArrowheads="1"/>
          </p:cNvPicPr>
          <p:nvPr/>
        </p:nvPicPr>
        <p:blipFill>
          <a:blip r:embed="rId8" cstate="print"/>
          <a:srcRect l="9623" r="6229"/>
          <a:stretch>
            <a:fillRect/>
          </a:stretch>
        </p:blipFill>
        <p:spPr bwMode="auto">
          <a:xfrm>
            <a:off x="8469923" y="1111349"/>
            <a:ext cx="3701334" cy="300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3" descr="C:\Users\1\Desktop\Материалы на конкурс ВУЗ-ЗОЖ-2012\2.jpg"/>
          <p:cNvPicPr>
            <a:picLocks noChangeAspect="1" noChangeArrowheads="1"/>
          </p:cNvPicPr>
          <p:nvPr/>
        </p:nvPicPr>
        <p:blipFill>
          <a:blip r:embed="rId9" cstate="print"/>
          <a:srcRect l="2737" t="14912" r="22404" b="20625"/>
          <a:stretch>
            <a:fillRect/>
          </a:stretch>
        </p:blipFill>
        <p:spPr bwMode="auto">
          <a:xfrm>
            <a:off x="0" y="1111347"/>
            <a:ext cx="4651258" cy="300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Наши студенты</a:t>
            </a:r>
          </a:p>
        </p:txBody>
      </p:sp>
      <p:pic>
        <p:nvPicPr>
          <p:cNvPr id="35843" name="Picture 3" descr="D:\Немирова\Гранты\от Сердца к Сердцу\Фото\ПИМУ\20221027_084031а.jpg"/>
          <p:cNvPicPr>
            <a:picLocks noChangeAspect="1" noChangeArrowheads="1"/>
          </p:cNvPicPr>
          <p:nvPr/>
        </p:nvPicPr>
        <p:blipFill>
          <a:blip r:embed="rId2" cstate="print"/>
          <a:srcRect l="9443" t="23421" r="7215" b="15228"/>
          <a:stretch>
            <a:fillRect/>
          </a:stretch>
        </p:blipFill>
        <p:spPr bwMode="auto">
          <a:xfrm>
            <a:off x="0" y="1273124"/>
            <a:ext cx="12191999" cy="48076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2" cstate="print"/>
          <a:srcRect l="42167" t="29095" r="40021" b="39440"/>
          <a:stretch>
            <a:fillRect/>
          </a:stretch>
        </p:blipFill>
        <p:spPr bwMode="auto">
          <a:xfrm>
            <a:off x="4493171" y="1466195"/>
            <a:ext cx="3412803" cy="3389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Полезные ссылки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3457" y="5295331"/>
            <a:ext cx="266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Calibri" pitchFamily="34" charset="0"/>
              </a:rPr>
              <a:t>Гайд</a:t>
            </a:r>
            <a:endParaRPr lang="ru-RU" sz="2400" dirty="0">
              <a:latin typeface="Calibri" pitchFamily="34" charset="0"/>
            </a:endParaRPr>
          </a:p>
          <a:p>
            <a:pPr algn="ctr"/>
            <a:r>
              <a:rPr lang="ru-RU" sz="2400" dirty="0">
                <a:latin typeface="Calibri" pitchFamily="34" charset="0"/>
              </a:rPr>
              <a:t>первокурсника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7169" y="5283955"/>
            <a:ext cx="266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itchFamily="34" charset="0"/>
              </a:rPr>
              <a:t>Полезные и интересные видео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12" y="1239176"/>
            <a:ext cx="3825923" cy="3825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80124" y="5272582"/>
            <a:ext cx="2661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alibri" pitchFamily="34" charset="0"/>
              </a:rPr>
              <a:t>Все про молодежь ПИМУ</a:t>
            </a:r>
          </a:p>
        </p:txBody>
      </p:sp>
      <p:sp>
        <p:nvSpPr>
          <p:cNvPr id="69634" name="AutoShape 2" descr="QR-код на плейлист с полезными роликами для первокурс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6" name="AutoShape 4" descr="QR-код на плейлист с полезными роликами для первокурс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38" name="AutoShape 6" descr="QR-код на плейлист с полезными роликами для первокурсник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9640" name="AutoShape 8" descr="blob:https://web.whatsapp.com/56154e1b-2167-4297-8d37-50ea363cc31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9642" name="Picture 10"/>
          <p:cNvPicPr>
            <a:picLocks noChangeAspect="1" noChangeArrowheads="1"/>
          </p:cNvPicPr>
          <p:nvPr/>
        </p:nvPicPr>
        <p:blipFill>
          <a:blip r:embed="rId4" cstate="print"/>
          <a:srcRect l="67610" t="18427" r="16759" b="54418"/>
          <a:stretch>
            <a:fillRect/>
          </a:stretch>
        </p:blipFill>
        <p:spPr bwMode="auto">
          <a:xfrm>
            <a:off x="488735" y="1481961"/>
            <a:ext cx="3547987" cy="34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1" t="40024" r="40724" b="40409"/>
          <a:stretch>
            <a:fillRect/>
          </a:stretch>
        </p:blipFill>
        <p:spPr>
          <a:xfrm>
            <a:off x="1923392" y="2801225"/>
            <a:ext cx="780475" cy="8090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Calibri" pitchFamily="34" charset="0"/>
              </a:rPr>
              <a:t>Всегда стремись к своей цели!</a:t>
            </a:r>
          </a:p>
        </p:txBody>
      </p:sp>
      <p:graphicFrame>
        <p:nvGraphicFramePr>
          <p:cNvPr id="40962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817219" y="1435271"/>
          <a:ext cx="37306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0" name="Image" r:id="rId3" imgW="3730759" imgH="4480569" progId="">
                  <p:embed/>
                </p:oleObj>
              </mc:Choice>
              <mc:Fallback>
                <p:oleObj name="Image" r:id="rId3" imgW="3730759" imgH="4480569" progId="">
                  <p:embed/>
                  <p:pic>
                    <p:nvPicPr>
                      <p:cNvPr id="0" name="Picture 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19" y="1435271"/>
                        <a:ext cx="3730625" cy="44799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61316" y="1406770"/>
            <a:ext cx="6471139" cy="4723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/>
              <a:t>1 сентября 2023 г. исполняется</a:t>
            </a:r>
          </a:p>
          <a:p>
            <a:pPr>
              <a:lnSpc>
                <a:spcPct val="114000"/>
              </a:lnSpc>
            </a:pPr>
            <a:r>
              <a:rPr lang="ru-RU" sz="2400" dirty="0"/>
              <a:t>180 лет со дня рождения</a:t>
            </a:r>
          </a:p>
          <a:p>
            <a:pPr>
              <a:lnSpc>
                <a:spcPct val="114000"/>
              </a:lnSpc>
            </a:pPr>
            <a:r>
              <a:rPr lang="ru-RU" sz="2400" dirty="0"/>
              <a:t>Надежды </a:t>
            </a:r>
            <a:r>
              <a:rPr lang="ru-RU" sz="2400" dirty="0" err="1"/>
              <a:t>Прокофьевны</a:t>
            </a:r>
            <a:r>
              <a:rPr lang="ru-RU" sz="2400" dirty="0"/>
              <a:t> </a:t>
            </a:r>
            <a:r>
              <a:rPr lang="ru-RU" sz="2400" b="1" dirty="0"/>
              <a:t>Сусловой – </a:t>
            </a:r>
          </a:p>
          <a:p>
            <a:pPr>
              <a:lnSpc>
                <a:spcPct val="114000"/>
              </a:lnSpc>
            </a:pPr>
            <a:r>
              <a:rPr lang="ru-RU" sz="2400" b="1" i="1" dirty="0"/>
              <a:t>первой из русских женщин</a:t>
            </a:r>
            <a:r>
              <a:rPr lang="ru-RU" sz="2400" dirty="0"/>
              <a:t>, прошедшей полный университетский курс медицинских наук и получившей </a:t>
            </a:r>
            <a:r>
              <a:rPr lang="ru-RU" sz="2400" b="1" i="1" dirty="0"/>
              <a:t>ученую степень доктора медицины, хирургии и акушерства, </a:t>
            </a:r>
            <a:r>
              <a:rPr lang="ru-RU" sz="2400" dirty="0"/>
              <a:t>организатора курсов подготовки «ученых акушерок» </a:t>
            </a:r>
            <a:r>
              <a:rPr lang="ru-RU" sz="2400" dirty="0" smtClean="0"/>
              <a:t>– </a:t>
            </a:r>
            <a:r>
              <a:rPr lang="ru-RU" sz="2400" dirty="0"/>
              <a:t>кузницы высококлассных кадров.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5E77F-7B7C-43F9-ADEA-CD604235B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49046"/>
            <a:ext cx="12192000" cy="2387600"/>
          </a:xfrm>
        </p:spPr>
        <p:txBody>
          <a:bodyPr/>
          <a:lstStyle/>
          <a:p>
            <a:r>
              <a:rPr lang="ru-RU" dirty="0"/>
              <a:t>Успехов в учебе!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F368AC-FE9A-4372-B414-E7FE9C73C4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ПИМУ, 01.09.2023</a:t>
            </a:r>
          </a:p>
        </p:txBody>
      </p:sp>
      <p:pic>
        <p:nvPicPr>
          <p:cNvPr id="5" name="Picture 2" descr="https://footballcitymediacenter.ru/images/75/12/751261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4375"/>
            <a:ext cx="4207195" cy="262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3" descr="DSC004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b="16192"/>
          <a:stretch>
            <a:fillRect/>
          </a:stretch>
        </p:blipFill>
        <p:spPr bwMode="auto">
          <a:xfrm>
            <a:off x="7272997" y="0"/>
            <a:ext cx="4919003" cy="24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77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1CAD1-BCAE-101A-6DCC-B952B203B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ПИМУ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003CBB-95FB-C2E2-4460-72F927BFF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62" y="1312416"/>
            <a:ext cx="5531920" cy="47790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dirty="0">
                <a:latin typeface="Calibri" pitchFamily="34" charset="0"/>
              </a:rPr>
              <a:t>1932 г. — Нижегородский медицинский институт переименован в </a:t>
            </a:r>
            <a:r>
              <a:rPr lang="ru-RU" sz="3200" b="1" dirty="0">
                <a:latin typeface="Calibri" pitchFamily="34" charset="0"/>
              </a:rPr>
              <a:t>Горьковский медицинский институт</a:t>
            </a:r>
            <a:r>
              <a:rPr lang="ru-RU" sz="3200" dirty="0">
                <a:latin typeface="Calibri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2400" dirty="0">
              <a:latin typeface="Calibri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3200" dirty="0">
                <a:latin typeface="Calibri" pitchFamily="34" charset="0"/>
              </a:rPr>
              <a:t>25 декабря 1940 г. — Горьковскому </a:t>
            </a:r>
            <a:r>
              <a:rPr lang="ru-RU" sz="3200" dirty="0" err="1" smtClean="0">
                <a:latin typeface="Calibri" pitchFamily="34" charset="0"/>
              </a:rPr>
              <a:t>мед.институту</a:t>
            </a:r>
            <a:r>
              <a:rPr lang="ru-RU" sz="3200" dirty="0" smtClean="0">
                <a:latin typeface="Calibri" pitchFamily="34" charset="0"/>
              </a:rPr>
              <a:t> присвоено </a:t>
            </a:r>
            <a:r>
              <a:rPr lang="ru-RU" sz="3200" b="1" i="1" dirty="0">
                <a:latin typeface="Calibri" pitchFamily="34" charset="0"/>
              </a:rPr>
              <a:t>имя </a:t>
            </a:r>
            <a:r>
              <a:rPr lang="ru-RU" sz="3200" b="1" i="1" dirty="0" smtClean="0">
                <a:latin typeface="Calibri" pitchFamily="34" charset="0"/>
              </a:rPr>
              <a:t>              Сергея </a:t>
            </a:r>
            <a:r>
              <a:rPr lang="ru-RU" sz="3200" b="1" i="1" dirty="0" err="1">
                <a:latin typeface="Calibri" pitchFamily="34" charset="0"/>
              </a:rPr>
              <a:t>Мироновича</a:t>
            </a:r>
            <a:r>
              <a:rPr lang="ru-RU" sz="3200" b="1" i="1" dirty="0">
                <a:latin typeface="Calibri" pitchFamily="34" charset="0"/>
              </a:rPr>
              <a:t> Кирова</a:t>
            </a:r>
            <a:r>
              <a:rPr lang="ru-RU" sz="3200" dirty="0">
                <a:latin typeface="Calibri" pitchFamily="34" charset="0"/>
              </a:rPr>
              <a:t>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678632" y="1628868"/>
            <a:ext cx="5111636" cy="36937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7333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AE7B5-EA5C-A578-224D-F2876916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История ПИМУ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9F60FC-D300-3459-B885-670BE8AF7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62" y="1370580"/>
            <a:ext cx="5921615" cy="4779087"/>
          </a:xfrm>
        </p:spPr>
        <p:txBody>
          <a:bodyPr/>
          <a:lstStyle/>
          <a:p>
            <a:r>
              <a:rPr lang="ru-RU" sz="3200" dirty="0">
                <a:latin typeface="Calibri" pitchFamily="34" charset="0"/>
              </a:rPr>
              <a:t>15 июня </a:t>
            </a:r>
            <a:r>
              <a:rPr lang="ru-RU" sz="3200" b="1" dirty="0">
                <a:latin typeface="Calibri" pitchFamily="34" charset="0"/>
              </a:rPr>
              <a:t>1994</a:t>
            </a:r>
            <a:r>
              <a:rPr lang="ru-RU" sz="3200" dirty="0">
                <a:latin typeface="Calibri" pitchFamily="34" charset="0"/>
              </a:rPr>
              <a:t> г. —</a:t>
            </a:r>
            <a:r>
              <a:rPr lang="ru-RU" sz="3200" b="1" dirty="0">
                <a:latin typeface="Calibri" pitchFamily="34" charset="0"/>
              </a:rPr>
              <a:t>Нижегородская государственная  медицинская академия</a:t>
            </a:r>
            <a:r>
              <a:rPr lang="ru-RU" sz="3200" dirty="0">
                <a:latin typeface="Calibri" pitchFamily="34" charset="0"/>
              </a:rPr>
              <a:t>.</a:t>
            </a:r>
          </a:p>
          <a:p>
            <a:endParaRPr lang="ru-RU" sz="2000" dirty="0">
              <a:latin typeface="Calibri" pitchFamily="34" charset="0"/>
            </a:endParaRPr>
          </a:p>
          <a:p>
            <a:r>
              <a:rPr lang="ru-RU" sz="3200" dirty="0">
                <a:latin typeface="Calibri" pitchFamily="34" charset="0"/>
              </a:rPr>
              <a:t>8 февраля </a:t>
            </a:r>
            <a:r>
              <a:rPr lang="ru-RU" sz="3200" b="1" dirty="0">
                <a:latin typeface="Calibri" pitchFamily="34" charset="0"/>
              </a:rPr>
              <a:t>2018</a:t>
            </a:r>
            <a:r>
              <a:rPr lang="ru-RU" sz="3200" dirty="0">
                <a:latin typeface="Calibri" pitchFamily="34" charset="0"/>
              </a:rPr>
              <a:t> г. —</a:t>
            </a:r>
            <a:r>
              <a:rPr lang="ru-RU" sz="3200" b="1" dirty="0">
                <a:latin typeface="Calibri" pitchFamily="34" charset="0"/>
              </a:rPr>
              <a:t>Приволжский исследовательский медицинский университет</a:t>
            </a:r>
            <a:r>
              <a:rPr lang="ru-RU" sz="3200" dirty="0">
                <a:latin typeface="Calibri" pitchFamily="34" charset="0"/>
              </a:rPr>
              <a:t>.</a:t>
            </a:r>
          </a:p>
          <a:p>
            <a:endParaRPr lang="ru-RU" sz="2000" dirty="0">
              <a:latin typeface="Calibri" pitchFamily="34" charset="0"/>
            </a:endParaRPr>
          </a:p>
          <a:p>
            <a:r>
              <a:rPr lang="ru-RU" sz="3200" b="1" dirty="0">
                <a:latin typeface="Calibri" pitchFamily="34" charset="0"/>
              </a:rPr>
              <a:t>2023 г. – филиал в г.Владимир.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t="22243" r="20372" b="5343"/>
          <a:stretch>
            <a:fillRect/>
          </a:stretch>
        </p:blipFill>
        <p:spPr>
          <a:xfrm>
            <a:off x="5866228" y="275477"/>
            <a:ext cx="6148351" cy="3369901"/>
          </a:xfrm>
          <a:prstGeom prst="rect">
            <a:avLst/>
          </a:prstGeom>
        </p:spPr>
      </p:pic>
      <p:pic>
        <p:nvPicPr>
          <p:cNvPr id="22530" name="Picture 2" descr="https://sun9-47.userapi.com/impg/jCR6VycBZyrybl87j9fqYowVxCTFd72nFjQRSQ/4Rur92mnejI.jpg?size=807x807&amp;quality=95&amp;sign=5b8fa201ee6e124d5835d6849ad0bc2b&amp;c_uniq_tag=nemktKniUlEbY2jQohksxN-CuXxg3lzZkyKeFfPEuqI&amp;type=album"/>
          <p:cNvPicPr>
            <a:picLocks noChangeAspect="1" noChangeArrowheads="1"/>
          </p:cNvPicPr>
          <p:nvPr/>
        </p:nvPicPr>
        <p:blipFill>
          <a:blip r:embed="rId3" cstate="print"/>
          <a:srcRect t="8915" b="30718"/>
          <a:stretch>
            <a:fillRect/>
          </a:stretch>
        </p:blipFill>
        <p:spPr bwMode="auto">
          <a:xfrm>
            <a:off x="6713034" y="4080155"/>
            <a:ext cx="4601571" cy="2777845"/>
          </a:xfrm>
          <a:prstGeom prst="rect">
            <a:avLst/>
          </a:prstGeom>
          <a:noFill/>
        </p:spPr>
      </p:pic>
      <p:sp>
        <p:nvSpPr>
          <p:cNvPr id="75778" name="AutoShape 2" descr="blob:https://web.whatsapp.com/91238491-1cba-4991-810d-43455c471c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5779" name="Picture 3" descr="D:\Мои документы\Рабочий стол\91238491-1cba-4991-810d-43455c471c82.jpg"/>
          <p:cNvPicPr>
            <a:picLocks noChangeAspect="1" noChangeArrowheads="1"/>
          </p:cNvPicPr>
          <p:nvPr/>
        </p:nvPicPr>
        <p:blipFill>
          <a:blip r:embed="rId4" cstate="print"/>
          <a:srcRect l="25545" r="25637" b="37686"/>
          <a:stretch>
            <a:fillRect/>
          </a:stretch>
        </p:blipFill>
        <p:spPr bwMode="auto">
          <a:xfrm>
            <a:off x="10962289" y="4067502"/>
            <a:ext cx="1229711" cy="2790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399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849C-8CDB-4E52-8152-3EC63D55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Мы гордимся!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14926" y="4402238"/>
            <a:ext cx="2826327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84A46E3-D9D8-5CE8-CB08-524373A6D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C49240A-A97D-83ED-0C30-EA726EDFD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16937"/>
          <a:stretch/>
        </p:blipFill>
        <p:spPr bwMode="auto">
          <a:xfrm>
            <a:off x="9240129" y="1359366"/>
            <a:ext cx="2609554" cy="28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B4643D9-232F-9D73-E3D4-5C28B9BAD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t="14994" b="902"/>
          <a:stretch/>
        </p:blipFill>
        <p:spPr bwMode="auto">
          <a:xfrm>
            <a:off x="3359835" y="1359366"/>
            <a:ext cx="2667118" cy="28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C0F39BC-3898-6354-43B5-BAB1C3971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b="19857"/>
          <a:stretch/>
        </p:blipFill>
        <p:spPr bwMode="auto">
          <a:xfrm>
            <a:off x="6319794" y="1359367"/>
            <a:ext cx="2616592" cy="28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4BBE701-42E5-08A1-6CE8-71D8BDAA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4"/>
          <a:stretch/>
        </p:blipFill>
        <p:spPr bwMode="auto">
          <a:xfrm>
            <a:off x="365973" y="1359366"/>
            <a:ext cx="2616592" cy="28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962" y="4294725"/>
            <a:ext cx="307220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4262F"/>
                </a:solidFill>
                <a:latin typeface="Golos Text"/>
              </a:rPr>
              <a:t>Синицын</a:t>
            </a:r>
            <a:endParaRPr lang="ru-RU" sz="1600" b="1" dirty="0">
              <a:solidFill>
                <a:srgbClr val="24262F"/>
              </a:solidFill>
              <a:latin typeface="Golos Text"/>
            </a:endParaRPr>
          </a:p>
          <a:p>
            <a:pPr algn="ctr"/>
            <a:r>
              <a:rPr lang="ru-RU" sz="1600" b="1" dirty="0">
                <a:solidFill>
                  <a:srgbClr val="24262F"/>
                </a:solidFill>
                <a:latin typeface="Golos Text"/>
              </a:rPr>
              <a:t>Николай Петрович</a:t>
            </a:r>
          </a:p>
          <a:p>
            <a:pPr algn="ctr">
              <a:spcBef>
                <a:spcPts val="600"/>
              </a:spcBef>
            </a:pPr>
            <a:r>
              <a:rPr lang="ru-RU" dirty="0">
                <a:solidFill>
                  <a:srgbClr val="24262F"/>
                </a:solidFill>
                <a:latin typeface="Golos Text"/>
              </a:rPr>
              <a:t>фармаколог,  Заслуженный деятель науки РСФСР, автор первой пересадки сердца холоднокровным животным в эксперименте</a:t>
            </a:r>
            <a:endParaRPr lang="ru-RU" dirty="0">
              <a:latin typeface="Golos Tex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48995" y="4288332"/>
            <a:ext cx="2855091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4262F"/>
                </a:solidFill>
                <a:latin typeface="Golos Text"/>
              </a:rPr>
              <a:t>Трапезников</a:t>
            </a:r>
          </a:p>
          <a:p>
            <a:pPr algn="ctr"/>
            <a:r>
              <a:rPr lang="ru-RU" sz="1600" b="1" dirty="0">
                <a:solidFill>
                  <a:srgbClr val="24262F"/>
                </a:solidFill>
                <a:latin typeface="Golos Text"/>
              </a:rPr>
              <a:t>Николай Николаевич</a:t>
            </a:r>
          </a:p>
          <a:p>
            <a:pPr algn="ctr">
              <a:spcBef>
                <a:spcPts val="600"/>
              </a:spcBef>
            </a:pPr>
            <a:r>
              <a:rPr lang="ru-RU" b="1" dirty="0">
                <a:solidFill>
                  <a:srgbClr val="24262F"/>
                </a:solidFill>
                <a:latin typeface="Golos Text"/>
              </a:rPr>
              <a:t> </a:t>
            </a:r>
            <a:r>
              <a:rPr lang="ru-RU" dirty="0">
                <a:solidFill>
                  <a:srgbClr val="24262F"/>
                </a:solidFill>
                <a:latin typeface="Golos Text"/>
              </a:rPr>
              <a:t>хирург-онколог, 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академик </a:t>
            </a:r>
            <a:r>
              <a:rPr lang="ru-RU" dirty="0">
                <a:solidFill>
                  <a:srgbClr val="24262F"/>
                </a:solidFill>
                <a:latin typeface="Golos Text"/>
              </a:rPr>
              <a:t>РАН и РАМН, лауреат Государственных премий СССР и РФ</a:t>
            </a:r>
            <a:endParaRPr lang="ru-RU" dirty="0">
              <a:latin typeface="Golos Tex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3650" y="4294725"/>
            <a:ext cx="261659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4262F"/>
                </a:solidFill>
                <a:latin typeface="Golos Text"/>
              </a:rPr>
              <a:t>Блохин</a:t>
            </a:r>
          </a:p>
          <a:p>
            <a:pPr algn="ctr"/>
            <a:r>
              <a:rPr lang="ru-RU" sz="1600" b="1" dirty="0">
                <a:solidFill>
                  <a:srgbClr val="24262F"/>
                </a:solidFill>
                <a:latin typeface="Golos Text"/>
              </a:rPr>
              <a:t>Николай Николаевич </a:t>
            </a:r>
          </a:p>
          <a:p>
            <a:pPr algn="ctr">
              <a:spcBef>
                <a:spcPts val="600"/>
              </a:spcBef>
            </a:pPr>
            <a:r>
              <a:rPr lang="ru-RU" dirty="0">
                <a:solidFill>
                  <a:srgbClr val="24262F"/>
                </a:solidFill>
                <a:latin typeface="Golos Text"/>
              </a:rPr>
              <a:t>хирург-онколог, академик АН и АМН СССР, создатель 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РОНЦ</a:t>
            </a:r>
            <a:endParaRPr lang="ru-RU" dirty="0">
              <a:latin typeface="Golos Tex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70817" y="4288332"/>
            <a:ext cx="2616592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Golos Text"/>
              </a:rPr>
              <a:t>Королёв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Golos Text"/>
              </a:rPr>
              <a:t>Борис Алексеевич</a:t>
            </a:r>
          </a:p>
          <a:p>
            <a:pPr algn="ctr">
              <a:spcBef>
                <a:spcPts val="600"/>
              </a:spcBef>
            </a:pPr>
            <a:r>
              <a:rPr lang="ru-RU" dirty="0">
                <a:solidFill>
                  <a:srgbClr val="24262F"/>
                </a:solidFill>
                <a:latin typeface="Golos Text"/>
              </a:rPr>
              <a:t>кардиохирург, академик АМН СССР, герой социалистического труда</a:t>
            </a:r>
            <a:endParaRPr lang="ru-RU" dirty="0">
              <a:latin typeface="Golos Text"/>
            </a:endParaRPr>
          </a:p>
        </p:txBody>
      </p:sp>
    </p:spTree>
    <p:extLst>
      <p:ext uri="{BB962C8B-B14F-4D97-AF65-F5344CB8AC3E}">
        <p14:creationId xmlns:p14="http://schemas.microsoft.com/office/powerpoint/2010/main" val="2772894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Picture 9" descr="https://static.tildacdn.com/tild3739-3630-4736-b238-353466623064/__.jpg"/>
          <p:cNvPicPr>
            <a:picLocks noChangeArrowheads="1"/>
          </p:cNvPicPr>
          <p:nvPr/>
        </p:nvPicPr>
        <p:blipFill>
          <a:blip r:embed="rId2" cstate="print"/>
          <a:srcRect l="5550" r="6972" b="25847"/>
          <a:stretch>
            <a:fillRect/>
          </a:stretch>
        </p:blipFill>
        <p:spPr bwMode="auto">
          <a:xfrm>
            <a:off x="9283260" y="1340676"/>
            <a:ext cx="2380739" cy="284040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849C-8CDB-4E52-8152-3EC63D55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Golos Text"/>
              </a:rPr>
              <a:t>Мы гордимся!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84A46E3-D9D8-5CE8-CB08-524373A6D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6" name="Picture 4"/>
          <p:cNvPicPr>
            <a:picLocks noChangeArrowheads="1"/>
          </p:cNvPicPr>
          <p:nvPr/>
        </p:nvPicPr>
        <p:blipFill>
          <a:blip r:embed="rId3" cstate="print"/>
          <a:srcRect l="45639" t="27163" r="31115" b="17067"/>
          <a:stretch>
            <a:fillRect/>
          </a:stretch>
        </p:blipFill>
        <p:spPr bwMode="auto">
          <a:xfrm>
            <a:off x="660948" y="1340676"/>
            <a:ext cx="2228618" cy="28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 cstate="print"/>
          <a:srcRect l="40437" t="19423" r="32749" b="22546"/>
          <a:stretch>
            <a:fillRect/>
          </a:stretch>
        </p:blipFill>
        <p:spPr bwMode="auto">
          <a:xfrm>
            <a:off x="3416101" y="1340676"/>
            <a:ext cx="2369097" cy="28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D:\Немирова\История и УИЦ\ГИТО от Клеменовой\ФОТО-ГИТО\К-книге-Портреты большие\Колокольцев.tif"/>
          <p:cNvPicPr>
            <a:picLocks noChangeArrowheads="1"/>
          </p:cNvPicPr>
          <p:nvPr/>
        </p:nvPicPr>
        <p:blipFill rotWithShape="1">
          <a:blip r:embed="rId5" cstate="print"/>
          <a:srcRect l="18825" t="5669" r="2516" b="18383"/>
          <a:stretch/>
        </p:blipFill>
        <p:spPr bwMode="auto">
          <a:xfrm>
            <a:off x="6406801" y="1340676"/>
            <a:ext cx="2327997" cy="2840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35520" y="4294725"/>
            <a:ext cx="286150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Golos Text"/>
              </a:rPr>
              <a:t>Анохин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Golos Text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Golos Text"/>
              </a:rPr>
              <a:t>Петр Кузьмич</a:t>
            </a:r>
          </a:p>
          <a:p>
            <a:pPr algn="ctr">
              <a:spcBef>
                <a:spcPts val="600"/>
              </a:spcBef>
            </a:pPr>
            <a:r>
              <a:rPr lang="ru-RU" dirty="0">
                <a:solidFill>
                  <a:srgbClr val="24262F"/>
                </a:solidFill>
                <a:latin typeface="Golos Text"/>
              </a:rPr>
              <a:t>физиолог, академик АМН СССР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,                             </a:t>
            </a:r>
            <a:r>
              <a:rPr lang="ru-RU" dirty="0">
                <a:solidFill>
                  <a:srgbClr val="24262F"/>
                </a:solidFill>
                <a:latin typeface="Golos Text"/>
              </a:rPr>
              <a:t>герой социалистического труда</a:t>
            </a:r>
            <a:endParaRPr lang="ru-RU" dirty="0">
              <a:latin typeface="Golos Tex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7257" y="4291205"/>
            <a:ext cx="27163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24262F"/>
                </a:solidFill>
                <a:latin typeface="Golos Text"/>
              </a:rPr>
              <a:t>Гефтер</a:t>
            </a:r>
            <a:endParaRPr lang="ru-RU" b="1" dirty="0" smtClean="0">
              <a:solidFill>
                <a:srgbClr val="24262F"/>
              </a:solidFill>
              <a:latin typeface="Golos Text"/>
            </a:endParaRPr>
          </a:p>
          <a:p>
            <a:pPr algn="ctr"/>
            <a:r>
              <a:rPr lang="ru-RU" sz="1600" b="1" dirty="0" smtClean="0">
                <a:latin typeface="Golos Text"/>
              </a:rPr>
              <a:t>Александр Исаевич</a:t>
            </a:r>
          </a:p>
          <a:p>
            <a:pPr algn="ctr"/>
            <a:r>
              <a:rPr lang="ru-RU" dirty="0" smtClean="0">
                <a:latin typeface="Golos Text"/>
              </a:rPr>
              <a:t>терапевт, Заслуженный деятель науки РСФСР,                        один из основателей кардиологии 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г.Горьком</a:t>
            </a:r>
            <a:endParaRPr lang="ru-RU" dirty="0">
              <a:latin typeface="Golos Tex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1720" y="4291205"/>
            <a:ext cx="284988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Колокольцев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Михаил Вениаминович</a:t>
            </a:r>
          </a:p>
          <a:p>
            <a:pPr algn="ctr"/>
            <a:r>
              <a:rPr lang="ru-RU" dirty="0" smtClean="0">
                <a:solidFill>
                  <a:srgbClr val="24262F"/>
                </a:solidFill>
                <a:latin typeface="Golos Text"/>
              </a:rPr>
              <a:t>травматолог, Заслуженный деятель науки РСФСР, создатель первых отечественных </a:t>
            </a:r>
            <a:r>
              <a:rPr lang="ru-RU" dirty="0" err="1" smtClean="0">
                <a:solidFill>
                  <a:srgbClr val="24262F"/>
                </a:solidFill>
                <a:latin typeface="Golos Text"/>
              </a:rPr>
              <a:t>дерматомов</a:t>
            </a:r>
            <a:endParaRPr lang="ru-RU" dirty="0">
              <a:latin typeface="Golos Tex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67800" y="4291205"/>
            <a:ext cx="2849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24262F"/>
                </a:solidFill>
                <a:latin typeface="Golos Text"/>
              </a:rPr>
              <a:t>Кожевников </a:t>
            </a:r>
          </a:p>
          <a:p>
            <a:pPr algn="ctr"/>
            <a:r>
              <a:rPr lang="ru-RU" sz="1600" b="1" dirty="0" smtClean="0">
                <a:solidFill>
                  <a:srgbClr val="24262F"/>
                </a:solidFill>
                <a:latin typeface="Golos Text"/>
              </a:rPr>
              <a:t>Анатолий Ильич</a:t>
            </a:r>
            <a:endParaRPr lang="ru-RU" sz="2000" b="1" dirty="0" smtClean="0">
              <a:solidFill>
                <a:srgbClr val="24262F"/>
              </a:solidFill>
              <a:latin typeface="Golos Text"/>
            </a:endParaRPr>
          </a:p>
          <a:p>
            <a:pPr algn="ctr"/>
            <a:r>
              <a:rPr lang="ru-RU" dirty="0" smtClean="0">
                <a:solidFill>
                  <a:srgbClr val="24262F"/>
                </a:solidFill>
                <a:latin typeface="Golos Text"/>
              </a:rPr>
              <a:t>хирург, онколог, Заслуженный деятель науки РСФСР, основатель </a:t>
            </a:r>
            <a:r>
              <a:rPr lang="ru-RU" dirty="0" err="1" smtClean="0">
                <a:solidFill>
                  <a:srgbClr val="24262F"/>
                </a:solidFill>
                <a:latin typeface="Golos Text"/>
              </a:rPr>
              <a:t>колопроктологии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 в г.Горьком</a:t>
            </a:r>
            <a:endParaRPr lang="ru-RU" dirty="0">
              <a:latin typeface="Golos Text"/>
            </a:endParaRPr>
          </a:p>
        </p:txBody>
      </p:sp>
    </p:spTree>
    <p:extLst>
      <p:ext uri="{BB962C8B-B14F-4D97-AF65-F5344CB8AC3E}">
        <p14:creationId xmlns:p14="http://schemas.microsoft.com/office/powerpoint/2010/main" val="277289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Приволжский исследовательский медицинский университет сегодня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7EA935F-0FA4-4D4B-90E2-511D47ACA88B}"/>
              </a:ext>
            </a:extLst>
          </p:cNvPr>
          <p:cNvGrpSpPr/>
          <p:nvPr/>
        </p:nvGrpSpPr>
        <p:grpSpPr>
          <a:xfrm>
            <a:off x="532263" y="1153746"/>
            <a:ext cx="1992572" cy="1254174"/>
            <a:chOff x="5244239" y="1110729"/>
            <a:chExt cx="1908177" cy="1623735"/>
          </a:xfrm>
        </p:grpSpPr>
        <p:sp>
          <p:nvSpPr>
            <p:cNvPr id="6" name="Полилиния 5"/>
            <p:cNvSpPr/>
            <p:nvPr/>
          </p:nvSpPr>
          <p:spPr bwMode="auto">
            <a:xfrm>
              <a:off x="5703165" y="1363015"/>
              <a:ext cx="978637" cy="562295"/>
            </a:xfrm>
            <a:custGeom>
              <a:avLst/>
              <a:gdLst>
                <a:gd name="connsiteX0" fmla="*/ 0 w 978637"/>
                <a:gd name="connsiteY0" fmla="*/ 17258 h 172576"/>
                <a:gd name="connsiteX1" fmla="*/ 17258 w 978637"/>
                <a:gd name="connsiteY1" fmla="*/ 0 h 172576"/>
                <a:gd name="connsiteX2" fmla="*/ 961379 w 978637"/>
                <a:gd name="connsiteY2" fmla="*/ 0 h 172576"/>
                <a:gd name="connsiteX3" fmla="*/ 978637 w 978637"/>
                <a:gd name="connsiteY3" fmla="*/ 17258 h 172576"/>
                <a:gd name="connsiteX4" fmla="*/ 978637 w 978637"/>
                <a:gd name="connsiteY4" fmla="*/ 155318 h 172576"/>
                <a:gd name="connsiteX5" fmla="*/ 961379 w 978637"/>
                <a:gd name="connsiteY5" fmla="*/ 172576 h 172576"/>
                <a:gd name="connsiteX6" fmla="*/ 17258 w 978637"/>
                <a:gd name="connsiteY6" fmla="*/ 172576 h 172576"/>
                <a:gd name="connsiteX7" fmla="*/ 0 w 978637"/>
                <a:gd name="connsiteY7" fmla="*/ 155318 h 172576"/>
                <a:gd name="connsiteX8" fmla="*/ 0 w 978637"/>
                <a:gd name="connsiteY8" fmla="*/ 17258 h 17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8637" h="172576" extrusionOk="0">
                  <a:moveTo>
                    <a:pt x="0" y="17258"/>
                  </a:moveTo>
                  <a:cubicBezTo>
                    <a:pt x="0" y="7727"/>
                    <a:pt x="7727" y="0"/>
                    <a:pt x="17258" y="0"/>
                  </a:cubicBezTo>
                  <a:lnTo>
                    <a:pt x="961379" y="0"/>
                  </a:lnTo>
                  <a:cubicBezTo>
                    <a:pt x="970910" y="0"/>
                    <a:pt x="978637" y="7727"/>
                    <a:pt x="978637" y="17258"/>
                  </a:cubicBezTo>
                  <a:lnTo>
                    <a:pt x="978637" y="155318"/>
                  </a:lnTo>
                  <a:cubicBezTo>
                    <a:pt x="978637" y="164849"/>
                    <a:pt x="970910" y="172576"/>
                    <a:pt x="961379" y="172576"/>
                  </a:cubicBezTo>
                  <a:lnTo>
                    <a:pt x="17258" y="172576"/>
                  </a:lnTo>
                  <a:cubicBezTo>
                    <a:pt x="7727" y="172576"/>
                    <a:pt x="0" y="164849"/>
                    <a:pt x="0" y="155318"/>
                  </a:cubicBezTo>
                  <a:lnTo>
                    <a:pt x="0" y="17258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95" tIns="15215" rIns="20295" bIns="15215" numCol="1" spcCol="127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5318300" y="1981775"/>
              <a:ext cx="1722152" cy="51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факультетов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Скругленный прямоугольник 7"/>
            <p:cNvSpPr/>
            <p:nvPr/>
          </p:nvSpPr>
          <p:spPr bwMode="auto">
            <a:xfrm>
              <a:off x="5244239" y="1110729"/>
              <a:ext cx="1908177" cy="1623735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Полилиния 8"/>
          <p:cNvSpPr/>
          <p:nvPr/>
        </p:nvSpPr>
        <p:spPr bwMode="auto">
          <a:xfrm>
            <a:off x="975544" y="2927584"/>
            <a:ext cx="1071310" cy="402726"/>
          </a:xfrm>
          <a:custGeom>
            <a:avLst/>
            <a:gdLst>
              <a:gd name="connsiteX0" fmla="*/ 0 w 978637"/>
              <a:gd name="connsiteY0" fmla="*/ 17258 h 172576"/>
              <a:gd name="connsiteX1" fmla="*/ 17258 w 978637"/>
              <a:gd name="connsiteY1" fmla="*/ 0 h 172576"/>
              <a:gd name="connsiteX2" fmla="*/ 961379 w 978637"/>
              <a:gd name="connsiteY2" fmla="*/ 0 h 172576"/>
              <a:gd name="connsiteX3" fmla="*/ 978637 w 978637"/>
              <a:gd name="connsiteY3" fmla="*/ 17258 h 172576"/>
              <a:gd name="connsiteX4" fmla="*/ 978637 w 978637"/>
              <a:gd name="connsiteY4" fmla="*/ 155318 h 172576"/>
              <a:gd name="connsiteX5" fmla="*/ 961379 w 978637"/>
              <a:gd name="connsiteY5" fmla="*/ 172576 h 172576"/>
              <a:gd name="connsiteX6" fmla="*/ 17258 w 978637"/>
              <a:gd name="connsiteY6" fmla="*/ 172576 h 172576"/>
              <a:gd name="connsiteX7" fmla="*/ 0 w 978637"/>
              <a:gd name="connsiteY7" fmla="*/ 155318 h 172576"/>
              <a:gd name="connsiteX8" fmla="*/ 0 w 978637"/>
              <a:gd name="connsiteY8" fmla="*/ 17258 h 17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637" h="172576" extrusionOk="0">
                <a:moveTo>
                  <a:pt x="0" y="17258"/>
                </a:moveTo>
                <a:cubicBezTo>
                  <a:pt x="0" y="7727"/>
                  <a:pt x="7727" y="0"/>
                  <a:pt x="17258" y="0"/>
                </a:cubicBezTo>
                <a:lnTo>
                  <a:pt x="961379" y="0"/>
                </a:lnTo>
                <a:cubicBezTo>
                  <a:pt x="970910" y="0"/>
                  <a:pt x="978637" y="7727"/>
                  <a:pt x="978637" y="17258"/>
                </a:cubicBezTo>
                <a:lnTo>
                  <a:pt x="978637" y="155318"/>
                </a:lnTo>
                <a:cubicBezTo>
                  <a:pt x="978637" y="164849"/>
                  <a:pt x="970910" y="172576"/>
                  <a:pt x="961379" y="172576"/>
                </a:cubicBezTo>
                <a:lnTo>
                  <a:pt x="17258" y="172576"/>
                </a:lnTo>
                <a:cubicBezTo>
                  <a:pt x="7727" y="172576"/>
                  <a:pt x="0" y="164849"/>
                  <a:pt x="0" y="155318"/>
                </a:cubicBezTo>
                <a:lnTo>
                  <a:pt x="0" y="17258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295" tIns="15215" rIns="20295" bIns="15215" numCol="1" spcCol="127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828194" y="3368336"/>
            <a:ext cx="1399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кафедра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532262" y="2801710"/>
            <a:ext cx="1992573" cy="114545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олилиния 21">
            <a:extLst>
              <a:ext uri="{FF2B5EF4-FFF2-40B4-BE49-F238E27FC236}">
                <a16:creationId xmlns:a16="http://schemas.microsoft.com/office/drawing/2014/main" id="{129B825D-1B30-4F73-B03D-EEDB87584023}"/>
              </a:ext>
            </a:extLst>
          </p:cNvPr>
          <p:cNvSpPr/>
          <p:nvPr/>
        </p:nvSpPr>
        <p:spPr bwMode="auto">
          <a:xfrm>
            <a:off x="8961121" y="5493498"/>
            <a:ext cx="998082" cy="420174"/>
          </a:xfrm>
          <a:custGeom>
            <a:avLst/>
            <a:gdLst>
              <a:gd name="connsiteX0" fmla="*/ 0 w 978637"/>
              <a:gd name="connsiteY0" fmla="*/ 17258 h 172576"/>
              <a:gd name="connsiteX1" fmla="*/ 17258 w 978637"/>
              <a:gd name="connsiteY1" fmla="*/ 0 h 172576"/>
              <a:gd name="connsiteX2" fmla="*/ 961379 w 978637"/>
              <a:gd name="connsiteY2" fmla="*/ 0 h 172576"/>
              <a:gd name="connsiteX3" fmla="*/ 978637 w 978637"/>
              <a:gd name="connsiteY3" fmla="*/ 17258 h 172576"/>
              <a:gd name="connsiteX4" fmla="*/ 978637 w 978637"/>
              <a:gd name="connsiteY4" fmla="*/ 155318 h 172576"/>
              <a:gd name="connsiteX5" fmla="*/ 961379 w 978637"/>
              <a:gd name="connsiteY5" fmla="*/ 172576 h 172576"/>
              <a:gd name="connsiteX6" fmla="*/ 17258 w 978637"/>
              <a:gd name="connsiteY6" fmla="*/ 172576 h 172576"/>
              <a:gd name="connsiteX7" fmla="*/ 0 w 978637"/>
              <a:gd name="connsiteY7" fmla="*/ 155318 h 172576"/>
              <a:gd name="connsiteX8" fmla="*/ 0 w 978637"/>
              <a:gd name="connsiteY8" fmla="*/ 17258 h 17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637" h="172576" extrusionOk="0">
                <a:moveTo>
                  <a:pt x="0" y="17258"/>
                </a:moveTo>
                <a:cubicBezTo>
                  <a:pt x="0" y="7727"/>
                  <a:pt x="7727" y="0"/>
                  <a:pt x="17258" y="0"/>
                </a:cubicBezTo>
                <a:lnTo>
                  <a:pt x="961379" y="0"/>
                </a:lnTo>
                <a:cubicBezTo>
                  <a:pt x="970910" y="0"/>
                  <a:pt x="978637" y="7727"/>
                  <a:pt x="978637" y="17258"/>
                </a:cubicBezTo>
                <a:lnTo>
                  <a:pt x="978637" y="155318"/>
                </a:lnTo>
                <a:cubicBezTo>
                  <a:pt x="978637" y="164849"/>
                  <a:pt x="970910" y="172576"/>
                  <a:pt x="961379" y="172576"/>
                </a:cubicBezTo>
                <a:lnTo>
                  <a:pt x="17258" y="172576"/>
                </a:lnTo>
                <a:cubicBezTo>
                  <a:pt x="7727" y="172576"/>
                  <a:pt x="0" y="164849"/>
                  <a:pt x="0" y="155318"/>
                </a:cubicBezTo>
                <a:lnTo>
                  <a:pt x="0" y="17258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295" tIns="15215" rIns="20295" bIns="15215" numCol="1" spcCol="127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13" name="Скругленный прямоугольник 45">
            <a:extLst>
              <a:ext uri="{FF2B5EF4-FFF2-40B4-BE49-F238E27FC236}">
                <a16:creationId xmlns:a16="http://schemas.microsoft.com/office/drawing/2014/main" id="{DCAC0E8F-EB26-48F5-B04C-75854F36D9CF}"/>
              </a:ext>
            </a:extLst>
          </p:cNvPr>
          <p:cNvSpPr/>
          <p:nvPr/>
        </p:nvSpPr>
        <p:spPr bwMode="auto">
          <a:xfrm>
            <a:off x="7317867" y="5393186"/>
            <a:ext cx="4378260" cy="94127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7E0A1E-E68A-4F20-97D1-CB252427BA1D}"/>
              </a:ext>
            </a:extLst>
          </p:cNvPr>
          <p:cNvSpPr txBox="1"/>
          <p:nvPr/>
        </p:nvSpPr>
        <p:spPr bwMode="auto">
          <a:xfrm>
            <a:off x="7820167" y="5918916"/>
            <a:ext cx="35620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коек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Университетской клинике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F462B0DD-AF37-4337-AD68-A45DE02FE88C}"/>
              </a:ext>
            </a:extLst>
          </p:cNvPr>
          <p:cNvGrpSpPr/>
          <p:nvPr/>
        </p:nvGrpSpPr>
        <p:grpSpPr>
          <a:xfrm>
            <a:off x="7317866" y="1166713"/>
            <a:ext cx="4378260" cy="4005788"/>
            <a:chOff x="203698" y="1927551"/>
            <a:chExt cx="3796862" cy="4155323"/>
          </a:xfrm>
          <a:solidFill>
            <a:schemeClr val="bg1"/>
          </a:solidFill>
        </p:grpSpPr>
        <p:sp>
          <p:nvSpPr>
            <p:cNvPr id="17" name="Скругленный прямоугольник 16"/>
            <p:cNvSpPr/>
            <p:nvPr/>
          </p:nvSpPr>
          <p:spPr bwMode="auto">
            <a:xfrm>
              <a:off x="203698" y="1927551"/>
              <a:ext cx="3796862" cy="4155323"/>
            </a:xfrm>
            <a:prstGeom prst="roundRect">
              <a:avLst>
                <a:gd name="adj" fmla="val 16667"/>
              </a:avLst>
            </a:prstGeom>
            <a:grpFill/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Полилиния 17"/>
            <p:cNvSpPr/>
            <p:nvPr/>
          </p:nvSpPr>
          <p:spPr bwMode="auto">
            <a:xfrm>
              <a:off x="981145" y="1976031"/>
              <a:ext cx="2299627" cy="480234"/>
            </a:xfrm>
            <a:custGeom>
              <a:avLst/>
              <a:gdLst>
                <a:gd name="connsiteX0" fmla="*/ 0 w 978637"/>
                <a:gd name="connsiteY0" fmla="*/ 17258 h 172576"/>
                <a:gd name="connsiteX1" fmla="*/ 17258 w 978637"/>
                <a:gd name="connsiteY1" fmla="*/ 0 h 172576"/>
                <a:gd name="connsiteX2" fmla="*/ 961379 w 978637"/>
                <a:gd name="connsiteY2" fmla="*/ 0 h 172576"/>
                <a:gd name="connsiteX3" fmla="*/ 978637 w 978637"/>
                <a:gd name="connsiteY3" fmla="*/ 17258 h 172576"/>
                <a:gd name="connsiteX4" fmla="*/ 978637 w 978637"/>
                <a:gd name="connsiteY4" fmla="*/ 155318 h 172576"/>
                <a:gd name="connsiteX5" fmla="*/ 961379 w 978637"/>
                <a:gd name="connsiteY5" fmla="*/ 172576 h 172576"/>
                <a:gd name="connsiteX6" fmla="*/ 17258 w 978637"/>
                <a:gd name="connsiteY6" fmla="*/ 172576 h 172576"/>
                <a:gd name="connsiteX7" fmla="*/ 0 w 978637"/>
                <a:gd name="connsiteY7" fmla="*/ 155318 h 172576"/>
                <a:gd name="connsiteX8" fmla="*/ 0 w 978637"/>
                <a:gd name="connsiteY8" fmla="*/ 17258 h 17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8637" h="172576" extrusionOk="0">
                  <a:moveTo>
                    <a:pt x="0" y="17258"/>
                  </a:moveTo>
                  <a:cubicBezTo>
                    <a:pt x="0" y="7727"/>
                    <a:pt x="7727" y="0"/>
                    <a:pt x="17258" y="0"/>
                  </a:cubicBezTo>
                  <a:lnTo>
                    <a:pt x="961379" y="0"/>
                  </a:lnTo>
                  <a:cubicBezTo>
                    <a:pt x="970910" y="0"/>
                    <a:pt x="978637" y="7727"/>
                    <a:pt x="978637" y="17258"/>
                  </a:cubicBezTo>
                  <a:lnTo>
                    <a:pt x="978637" y="155318"/>
                  </a:lnTo>
                  <a:cubicBezTo>
                    <a:pt x="978637" y="164849"/>
                    <a:pt x="970910" y="172576"/>
                    <a:pt x="961379" y="172576"/>
                  </a:cubicBezTo>
                  <a:lnTo>
                    <a:pt x="17258" y="172576"/>
                  </a:lnTo>
                  <a:cubicBezTo>
                    <a:pt x="7727" y="172576"/>
                    <a:pt x="0" y="164849"/>
                    <a:pt x="0" y="155318"/>
                  </a:cubicBezTo>
                  <a:lnTo>
                    <a:pt x="0" y="17258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95" tIns="15215" rIns="20295" bIns="15215" numCol="1" spcCol="127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институтов</a:t>
              </a:r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357008" y="2485357"/>
              <a:ext cx="3465630" cy="328605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Фундаментальной медицины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Терапии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Стоматологии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Клинической психологии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Хирургии и онкологии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НИИ экспериментальной онкологии и биомедицинских технологий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НИИ профилактической медицины 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Травматологии и ортопедии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Педиатрии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Институт реабилитации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1076F99-8E60-4192-96F3-B196CBDDBCAA}"/>
              </a:ext>
            </a:extLst>
          </p:cNvPr>
          <p:cNvGrpSpPr/>
          <p:nvPr/>
        </p:nvGrpSpPr>
        <p:grpSpPr>
          <a:xfrm>
            <a:off x="532263" y="4343400"/>
            <a:ext cx="1992572" cy="2128080"/>
            <a:chOff x="9183114" y="935591"/>
            <a:chExt cx="1845266" cy="1899146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F55D87C3-D2A4-4B08-83B9-B81C8823FC00}"/>
                </a:ext>
              </a:extLst>
            </p:cNvPr>
            <p:cNvGrpSpPr/>
            <p:nvPr/>
          </p:nvGrpSpPr>
          <p:grpSpPr>
            <a:xfrm>
              <a:off x="9183114" y="935591"/>
              <a:ext cx="1845266" cy="1786836"/>
              <a:chOff x="7691011" y="1132617"/>
              <a:chExt cx="1908177" cy="1786836"/>
            </a:xfrm>
          </p:grpSpPr>
          <p:sp>
            <p:nvSpPr>
              <p:cNvPr id="23" name="Полилиния 19">
                <a:extLst>
                  <a:ext uri="{FF2B5EF4-FFF2-40B4-BE49-F238E27FC236}">
                    <a16:creationId xmlns:a16="http://schemas.microsoft.com/office/drawing/2014/main" id="{CBDB1D2B-2A28-4C1F-B00C-714454FF0A19}"/>
                  </a:ext>
                </a:extLst>
              </p:cNvPr>
              <p:cNvSpPr/>
              <p:nvPr/>
            </p:nvSpPr>
            <p:spPr bwMode="auto">
              <a:xfrm>
                <a:off x="7970131" y="1193647"/>
                <a:ext cx="1349935" cy="388839"/>
              </a:xfrm>
              <a:custGeom>
                <a:avLst/>
                <a:gdLst>
                  <a:gd name="connsiteX0" fmla="*/ 0 w 978637"/>
                  <a:gd name="connsiteY0" fmla="*/ 17258 h 172576"/>
                  <a:gd name="connsiteX1" fmla="*/ 17258 w 978637"/>
                  <a:gd name="connsiteY1" fmla="*/ 0 h 172576"/>
                  <a:gd name="connsiteX2" fmla="*/ 961379 w 978637"/>
                  <a:gd name="connsiteY2" fmla="*/ 0 h 172576"/>
                  <a:gd name="connsiteX3" fmla="*/ 978637 w 978637"/>
                  <a:gd name="connsiteY3" fmla="*/ 17258 h 172576"/>
                  <a:gd name="connsiteX4" fmla="*/ 978637 w 978637"/>
                  <a:gd name="connsiteY4" fmla="*/ 155318 h 172576"/>
                  <a:gd name="connsiteX5" fmla="*/ 961379 w 978637"/>
                  <a:gd name="connsiteY5" fmla="*/ 172576 h 172576"/>
                  <a:gd name="connsiteX6" fmla="*/ 17258 w 978637"/>
                  <a:gd name="connsiteY6" fmla="*/ 172576 h 172576"/>
                  <a:gd name="connsiteX7" fmla="*/ 0 w 978637"/>
                  <a:gd name="connsiteY7" fmla="*/ 155318 h 172576"/>
                  <a:gd name="connsiteX8" fmla="*/ 0 w 978637"/>
                  <a:gd name="connsiteY8" fmla="*/ 17258 h 17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8637" h="172576" extrusionOk="0">
                    <a:moveTo>
                      <a:pt x="0" y="17258"/>
                    </a:moveTo>
                    <a:cubicBezTo>
                      <a:pt x="0" y="7727"/>
                      <a:pt x="7727" y="0"/>
                      <a:pt x="17258" y="0"/>
                    </a:cubicBezTo>
                    <a:lnTo>
                      <a:pt x="961379" y="0"/>
                    </a:lnTo>
                    <a:cubicBezTo>
                      <a:pt x="970910" y="0"/>
                      <a:pt x="978637" y="7727"/>
                      <a:pt x="978637" y="17258"/>
                    </a:cubicBezTo>
                    <a:lnTo>
                      <a:pt x="978637" y="155318"/>
                    </a:lnTo>
                    <a:cubicBezTo>
                      <a:pt x="978637" y="164849"/>
                      <a:pt x="970910" y="172576"/>
                      <a:pt x="961379" y="172576"/>
                    </a:cubicBezTo>
                    <a:lnTo>
                      <a:pt x="17258" y="172576"/>
                    </a:lnTo>
                    <a:cubicBezTo>
                      <a:pt x="7727" y="172576"/>
                      <a:pt x="0" y="164849"/>
                      <a:pt x="0" y="155318"/>
                    </a:cubicBezTo>
                    <a:lnTo>
                      <a:pt x="0" y="17258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295" tIns="15215" rIns="20295" bIns="15215" numCol="1" spcCol="1270" anchor="ctr" anchorCtr="0">
                <a:noAutofit/>
              </a:bodyPr>
              <a:lstStyle/>
              <a:p>
                <a:pPr marL="0" marR="0" lvl="0" indent="0" algn="ctr" defTabSz="3556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8238</a:t>
                </a:r>
                <a:endPara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Скругленный прямоугольник 47">
                <a:extLst>
                  <a:ext uri="{FF2B5EF4-FFF2-40B4-BE49-F238E27FC236}">
                    <a16:creationId xmlns:a16="http://schemas.microsoft.com/office/drawing/2014/main" id="{7981A7BC-C485-45C4-AAC8-B95F9B6C529C}"/>
                  </a:ext>
                </a:extLst>
              </p:cNvPr>
              <p:cNvSpPr/>
              <p:nvPr/>
            </p:nvSpPr>
            <p:spPr bwMode="auto">
              <a:xfrm>
                <a:off x="7691011" y="1132617"/>
                <a:ext cx="1908177" cy="1786836"/>
              </a:xfrm>
              <a:prstGeom prst="roundRect">
                <a:avLst>
                  <a:gd name="adj" fmla="val 16667"/>
                </a:avLst>
              </a:prstGeom>
              <a:noFill/>
              <a:ln>
                <a:solidFill>
                  <a:srgbClr val="00206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B80216-2CF6-49BA-95AA-66F050B18B32}"/>
                </a:ext>
              </a:extLst>
            </p:cNvPr>
            <p:cNvSpPr txBox="1"/>
            <p:nvPr/>
          </p:nvSpPr>
          <p:spPr>
            <a:xfrm>
              <a:off x="9226976" y="1326632"/>
              <a:ext cx="1784329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обучающихся </a:t>
              </a:r>
              <a:r>
                <a:rPr kumimoji="0" lang="ru-RU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ru-RU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специалитет</a:t>
              </a:r>
              <a:r>
                <a:rPr kumimoji="0" lang="ru-RU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аспирантура, ординатура, магистратура</a:t>
              </a:r>
              <a:r>
                <a:rPr lang="ru-RU" dirty="0" smtClean="0">
                  <a:solidFill>
                    <a:prstClr val="black"/>
                  </a:solidFill>
                  <a:latin typeface="Calibri" panose="020F0502020204030204"/>
                </a:rPr>
                <a:t>)</a:t>
              </a:r>
              <a:endPara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4685" t="38619" r="50281" b="8675"/>
          <a:stretch>
            <a:fillRect/>
          </a:stretch>
        </p:blipFill>
        <p:spPr bwMode="auto">
          <a:xfrm>
            <a:off x="3248167" y="2006220"/>
            <a:ext cx="3630307" cy="307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l="6084" t="20149" r="64669" b="66822"/>
          <a:stretch>
            <a:fillRect/>
          </a:stretch>
        </p:blipFill>
        <p:spPr bwMode="auto">
          <a:xfrm>
            <a:off x="3261815" y="1162336"/>
            <a:ext cx="3630308" cy="90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1076F99-8E60-4192-96F3-B196CBDDBCAA}"/>
              </a:ext>
            </a:extLst>
          </p:cNvPr>
          <p:cNvGrpSpPr/>
          <p:nvPr/>
        </p:nvGrpSpPr>
        <p:grpSpPr>
          <a:xfrm>
            <a:off x="3920912" y="5204811"/>
            <a:ext cx="2251287" cy="1135030"/>
            <a:chOff x="9183114" y="878060"/>
            <a:chExt cx="1845266" cy="1071220"/>
          </a:xfrm>
        </p:grpSpPr>
        <p:grpSp>
          <p:nvGrpSpPr>
            <p:cNvPr id="27" name="Группа 20">
              <a:extLst>
                <a:ext uri="{FF2B5EF4-FFF2-40B4-BE49-F238E27FC236}">
                  <a16:creationId xmlns:a16="http://schemas.microsoft.com/office/drawing/2014/main" id="{F55D87C3-D2A4-4B08-83B9-B81C8823FC00}"/>
                </a:ext>
              </a:extLst>
            </p:cNvPr>
            <p:cNvGrpSpPr/>
            <p:nvPr/>
          </p:nvGrpSpPr>
          <p:grpSpPr>
            <a:xfrm>
              <a:off x="9183114" y="878060"/>
              <a:ext cx="1845266" cy="1071220"/>
              <a:chOff x="7691011" y="1075086"/>
              <a:chExt cx="1908177" cy="1071220"/>
            </a:xfrm>
          </p:grpSpPr>
          <p:sp>
            <p:nvSpPr>
              <p:cNvPr id="29" name="Полилиния 19">
                <a:extLst>
                  <a:ext uri="{FF2B5EF4-FFF2-40B4-BE49-F238E27FC236}">
                    <a16:creationId xmlns:a16="http://schemas.microsoft.com/office/drawing/2014/main" id="{CBDB1D2B-2A28-4C1F-B00C-714454FF0A19}"/>
                  </a:ext>
                </a:extLst>
              </p:cNvPr>
              <p:cNvSpPr/>
              <p:nvPr/>
            </p:nvSpPr>
            <p:spPr bwMode="auto">
              <a:xfrm>
                <a:off x="7970131" y="1136115"/>
                <a:ext cx="1349935" cy="388839"/>
              </a:xfrm>
              <a:custGeom>
                <a:avLst/>
                <a:gdLst>
                  <a:gd name="connsiteX0" fmla="*/ 0 w 978637"/>
                  <a:gd name="connsiteY0" fmla="*/ 17258 h 172576"/>
                  <a:gd name="connsiteX1" fmla="*/ 17258 w 978637"/>
                  <a:gd name="connsiteY1" fmla="*/ 0 h 172576"/>
                  <a:gd name="connsiteX2" fmla="*/ 961379 w 978637"/>
                  <a:gd name="connsiteY2" fmla="*/ 0 h 172576"/>
                  <a:gd name="connsiteX3" fmla="*/ 978637 w 978637"/>
                  <a:gd name="connsiteY3" fmla="*/ 17258 h 172576"/>
                  <a:gd name="connsiteX4" fmla="*/ 978637 w 978637"/>
                  <a:gd name="connsiteY4" fmla="*/ 155318 h 172576"/>
                  <a:gd name="connsiteX5" fmla="*/ 961379 w 978637"/>
                  <a:gd name="connsiteY5" fmla="*/ 172576 h 172576"/>
                  <a:gd name="connsiteX6" fmla="*/ 17258 w 978637"/>
                  <a:gd name="connsiteY6" fmla="*/ 172576 h 172576"/>
                  <a:gd name="connsiteX7" fmla="*/ 0 w 978637"/>
                  <a:gd name="connsiteY7" fmla="*/ 155318 h 172576"/>
                  <a:gd name="connsiteX8" fmla="*/ 0 w 978637"/>
                  <a:gd name="connsiteY8" fmla="*/ 17258 h 172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8637" h="172576" extrusionOk="0">
                    <a:moveTo>
                      <a:pt x="0" y="17258"/>
                    </a:moveTo>
                    <a:cubicBezTo>
                      <a:pt x="0" y="7727"/>
                      <a:pt x="7727" y="0"/>
                      <a:pt x="17258" y="0"/>
                    </a:cubicBezTo>
                    <a:lnTo>
                      <a:pt x="961379" y="0"/>
                    </a:lnTo>
                    <a:cubicBezTo>
                      <a:pt x="970910" y="0"/>
                      <a:pt x="978637" y="7727"/>
                      <a:pt x="978637" y="17258"/>
                    </a:cubicBezTo>
                    <a:lnTo>
                      <a:pt x="978637" y="155318"/>
                    </a:lnTo>
                    <a:cubicBezTo>
                      <a:pt x="978637" y="164849"/>
                      <a:pt x="970910" y="172576"/>
                      <a:pt x="961379" y="172576"/>
                    </a:cubicBezTo>
                    <a:lnTo>
                      <a:pt x="17258" y="172576"/>
                    </a:lnTo>
                    <a:cubicBezTo>
                      <a:pt x="7727" y="172576"/>
                      <a:pt x="0" y="164849"/>
                      <a:pt x="0" y="155318"/>
                    </a:cubicBezTo>
                    <a:lnTo>
                      <a:pt x="0" y="17258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0295" tIns="15215" rIns="20295" bIns="15215" numCol="1" spcCol="1270" anchor="ctr" anchorCtr="0">
                <a:noAutofit/>
              </a:bodyPr>
              <a:lstStyle/>
              <a:p>
                <a:pPr marL="0" marR="0" lvl="0" indent="0" algn="ctr" defTabSz="3556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</a:t>
                </a:r>
                <a:endPara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Скругленный прямоугольник 47">
                <a:extLst>
                  <a:ext uri="{FF2B5EF4-FFF2-40B4-BE49-F238E27FC236}">
                    <a16:creationId xmlns:a16="http://schemas.microsoft.com/office/drawing/2014/main" id="{7981A7BC-C485-45C4-AAC8-B95F9B6C529C}"/>
                  </a:ext>
                </a:extLst>
              </p:cNvPr>
              <p:cNvSpPr/>
              <p:nvPr/>
            </p:nvSpPr>
            <p:spPr bwMode="auto">
              <a:xfrm>
                <a:off x="7691011" y="1075086"/>
                <a:ext cx="1908177" cy="1071220"/>
              </a:xfrm>
              <a:prstGeom prst="roundRect">
                <a:avLst>
                  <a:gd name="adj" fmla="val 16667"/>
                </a:avLst>
              </a:prstGeom>
              <a:noFill/>
              <a:ln>
                <a:solidFill>
                  <a:srgbClr val="002060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6B80216-2CF6-49BA-95AA-66F050B18B32}"/>
                </a:ext>
              </a:extLst>
            </p:cNvPr>
            <p:cNvSpPr txBox="1"/>
            <p:nvPr/>
          </p:nvSpPr>
          <p:spPr>
            <a:xfrm>
              <a:off x="9226976" y="1269100"/>
              <a:ext cx="1784329" cy="609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базовых </a:t>
              </a:r>
              <a:r>
                <a:rPr lang="ru-RU" b="1" dirty="0" smtClean="0">
                  <a:solidFill>
                    <a:prstClr val="black"/>
                  </a:solidFill>
                  <a:latin typeface="Calibri" panose="020F0502020204030204"/>
                </a:rPr>
                <a:t>проекта </a:t>
              </a:r>
              <a:r>
                <a:rPr lang="ru-RU" dirty="0" smtClean="0">
                  <a:solidFill>
                    <a:prstClr val="black"/>
                  </a:solidFill>
                  <a:latin typeface="Calibri" panose="020F0502020204030204"/>
                </a:rPr>
                <a:t>Приоритета 2030</a:t>
              </a:r>
              <a:endPara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Calibri" pitchFamily="34" charset="0"/>
              </a:rPr>
              <a:t>ПИМУ сегодня: российский и международные рейтинги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D118294-5F06-4345-8C99-4EE766672B28}"/>
              </a:ext>
            </a:extLst>
          </p:cNvPr>
          <p:cNvGrpSpPr/>
          <p:nvPr/>
        </p:nvGrpSpPr>
        <p:grpSpPr>
          <a:xfrm>
            <a:off x="486381" y="1064525"/>
            <a:ext cx="5382156" cy="5597202"/>
            <a:chOff x="7121346" y="1502708"/>
            <a:chExt cx="4911888" cy="508339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2A86113-C487-495B-83D5-6C422C9ED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5888" t="35579" r="25761" b="2529"/>
            <a:stretch/>
          </p:blipFill>
          <p:spPr>
            <a:xfrm>
              <a:off x="7121346" y="2127100"/>
              <a:ext cx="4911888" cy="4459006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4FC2868-B41B-496B-85AA-D40186E92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0111" t="8229" b="66688"/>
            <a:stretch/>
          </p:blipFill>
          <p:spPr>
            <a:xfrm>
              <a:off x="7244355" y="1502708"/>
              <a:ext cx="4788879" cy="852143"/>
            </a:xfrm>
            <a:prstGeom prst="rect">
              <a:avLst/>
            </a:prstGeom>
          </p:spPr>
        </p:pic>
      </p:grpSp>
      <p:sp>
        <p:nvSpPr>
          <p:cNvPr id="9" name="Oval 101">
            <a:extLst>
              <a:ext uri="{FF2B5EF4-FFF2-40B4-BE49-F238E27FC236}">
                <a16:creationId xmlns:a16="http://schemas.microsoft.com/office/drawing/2014/main" id="{7413898F-DDCA-4167-83BE-2E9DA0821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934" y="3229742"/>
            <a:ext cx="5503953" cy="1113657"/>
          </a:xfrm>
          <a:prstGeom prst="ellips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8F11A4-CD49-4956-A6D0-38C8767B84A1}"/>
              </a:ext>
            </a:extLst>
          </p:cNvPr>
          <p:cNvSpPr txBox="1"/>
          <p:nvPr/>
        </p:nvSpPr>
        <p:spPr>
          <a:xfrm>
            <a:off x="4568675" y="1274841"/>
            <a:ext cx="121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0" normalizeH="0" baseline="0" noProof="0" dirty="0">
                <a:ln>
                  <a:noFill/>
                </a:ln>
                <a:solidFill>
                  <a:srgbClr val="0F6F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/>
                <a:ea typeface="+mn-ea"/>
                <a:cs typeface="+mn-cs"/>
              </a:rPr>
              <a:t>2022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 l="23645" t="26562" r="58236" b="41211"/>
          <a:stretch>
            <a:fillRect/>
          </a:stretch>
        </p:blipFill>
        <p:spPr bwMode="auto">
          <a:xfrm>
            <a:off x="6206295" y="1004803"/>
            <a:ext cx="2651102" cy="269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print"/>
          <a:srcRect l="41764" t="26562" r="39568" b="41211"/>
          <a:stretch>
            <a:fillRect/>
          </a:stretch>
        </p:blipFill>
        <p:spPr bwMode="auto">
          <a:xfrm>
            <a:off x="8982280" y="1004803"/>
            <a:ext cx="2823033" cy="269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/>
          <a:srcRect l="60432" t="26562" r="21449" b="41211"/>
          <a:stretch>
            <a:fillRect/>
          </a:stretch>
        </p:blipFill>
        <p:spPr bwMode="auto">
          <a:xfrm>
            <a:off x="6174979" y="3853136"/>
            <a:ext cx="2721037" cy="273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 cstate="print"/>
          <a:srcRect l="78514" t="26367" r="2818" b="41406"/>
          <a:stretch>
            <a:fillRect/>
          </a:stretch>
        </p:blipFill>
        <p:spPr bwMode="auto">
          <a:xfrm>
            <a:off x="9010103" y="3853135"/>
            <a:ext cx="2793602" cy="27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10BC2E-A00C-8EB6-407C-A16D288DCF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835" r="3955"/>
          <a:stretch/>
        </p:blipFill>
        <p:spPr>
          <a:xfrm>
            <a:off x="2418440" y="1394982"/>
            <a:ext cx="2484007" cy="2862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58723EF-36A6-7BCF-DC08-6CC0140FB4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360" r="6019"/>
          <a:stretch/>
        </p:blipFill>
        <p:spPr>
          <a:xfrm>
            <a:off x="7396921" y="1394982"/>
            <a:ext cx="2448119" cy="28536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49852A-6D10-D78F-048B-29B71849BE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3059" r="18577" b="34459"/>
          <a:stretch/>
        </p:blipFill>
        <p:spPr>
          <a:xfrm>
            <a:off x="4891393" y="1394982"/>
            <a:ext cx="2524837" cy="28628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29787" y="4380320"/>
            <a:ext cx="26613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Golos Text"/>
              </a:rPr>
              <a:t>Богомолова</a:t>
            </a:r>
          </a:p>
          <a:p>
            <a:pPr algn="ctr"/>
            <a:r>
              <a:rPr lang="ru-RU" b="1" dirty="0">
                <a:latin typeface="Golos Text"/>
              </a:rPr>
              <a:t> </a:t>
            </a:r>
            <a:r>
              <a:rPr lang="ru-RU" sz="1600" b="1" dirty="0">
                <a:latin typeface="Golos Text"/>
              </a:rPr>
              <a:t>Елена Сергеевна</a:t>
            </a:r>
            <a:endParaRPr lang="ru-RU" b="1" dirty="0"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>
                <a:latin typeface="Golos Text"/>
              </a:rPr>
              <a:t>Проректор по      учебной </a:t>
            </a:r>
            <a:r>
              <a:rPr lang="ru-RU" dirty="0" smtClean="0">
                <a:latin typeface="Golos Text"/>
              </a:rPr>
              <a:t>работе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(</a:t>
            </a:r>
            <a:r>
              <a:rPr lang="en-US" sz="1600" dirty="0" smtClean="0">
                <a:hlinkClick r:id="rId5" tooltip="prorector@pimunn.net"/>
              </a:rPr>
              <a:t>prorector@pimunn.net</a:t>
            </a:r>
            <a:r>
              <a:rPr lang="ru-RU" sz="1600" dirty="0" smtClean="0"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  <a:p>
            <a:endParaRPr lang="ru-RU" dirty="0">
              <a:latin typeface="Golos Tex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32037" y="4384184"/>
            <a:ext cx="296156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olos Text"/>
              </a:rPr>
              <a:t>Немирова</a:t>
            </a:r>
          </a:p>
          <a:p>
            <a:pPr algn="ctr"/>
            <a:r>
              <a:rPr lang="ru-RU" sz="1600" b="1" dirty="0" smtClean="0">
                <a:latin typeface="Golos Text"/>
              </a:rPr>
              <a:t>Светлана  </a:t>
            </a:r>
            <a:r>
              <a:rPr lang="ru-RU" sz="1600" b="1" dirty="0">
                <a:latin typeface="Golos Text"/>
              </a:rPr>
              <a:t>Владимировна</a:t>
            </a:r>
          </a:p>
          <a:p>
            <a:pPr algn="ctr">
              <a:spcBef>
                <a:spcPts val="600"/>
              </a:spcBef>
            </a:pPr>
            <a:r>
              <a:rPr lang="ru-RU" dirty="0">
                <a:latin typeface="Golos Text"/>
              </a:rPr>
              <a:t>Проректор по молодежной </a:t>
            </a:r>
            <a:r>
              <a:rPr lang="ru-RU" dirty="0" smtClean="0">
                <a:latin typeface="Golos Text"/>
              </a:rPr>
              <a:t>политике            </a:t>
            </a:r>
            <a:r>
              <a:rPr lang="ru-RU" dirty="0">
                <a:latin typeface="Golos Text"/>
              </a:rPr>
              <a:t>и воспитательной </a:t>
            </a:r>
            <a:r>
              <a:rPr lang="ru-RU" dirty="0" smtClean="0">
                <a:latin typeface="Golos Text"/>
              </a:rPr>
              <a:t>деятельности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(</a:t>
            </a:r>
            <a:r>
              <a:rPr lang="en-US" sz="1600" dirty="0" smtClean="0">
                <a:hlinkClick r:id="rId6" tooltip="vospitotd@pimunn.net"/>
              </a:rPr>
              <a:t>vospitotd@pimunn.net</a:t>
            </a:r>
            <a:r>
              <a:rPr lang="ru-RU" sz="1600" dirty="0" smtClean="0"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  <a:p>
            <a:endParaRPr lang="ru-RU" dirty="0">
              <a:latin typeface="Golos Tex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02000" y="4355277"/>
            <a:ext cx="29615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Golos Text"/>
              </a:rPr>
              <a:t>Божкова</a:t>
            </a:r>
            <a:r>
              <a:rPr lang="ru-RU" b="1" dirty="0">
                <a:latin typeface="Golos Text"/>
              </a:rPr>
              <a:t> </a:t>
            </a:r>
          </a:p>
          <a:p>
            <a:pPr algn="ctr"/>
            <a:r>
              <a:rPr lang="ru-RU" sz="1600" b="1" dirty="0">
                <a:latin typeface="Golos Text"/>
              </a:rPr>
              <a:t>Елена Димитрова</a:t>
            </a:r>
          </a:p>
          <a:p>
            <a:pPr algn="ctr">
              <a:spcBef>
                <a:spcPts val="600"/>
              </a:spcBef>
            </a:pPr>
            <a:r>
              <a:rPr lang="ru-RU" dirty="0">
                <a:latin typeface="Golos Text"/>
              </a:rPr>
              <a:t>Проректор по          научной </a:t>
            </a:r>
            <a:r>
              <a:rPr lang="ru-RU" dirty="0" smtClean="0">
                <a:latin typeface="Golos Text"/>
              </a:rPr>
              <a:t>работе</a:t>
            </a: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(</a:t>
            </a:r>
            <a:r>
              <a:rPr lang="en-US" sz="1600" dirty="0" smtClean="0">
                <a:hlinkClick r:id="rId7" tooltip="nauka@pimunn.net"/>
              </a:rPr>
              <a:t>nauka@pimunn.net</a:t>
            </a:r>
            <a:r>
              <a:rPr lang="ru-RU" sz="1600" dirty="0" smtClean="0"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A849C-8CDB-4E52-8152-3EC63D55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Ректор </a:t>
            </a:r>
            <a:r>
              <a:rPr lang="ru-RU" sz="2400" dirty="0" smtClean="0"/>
              <a:t>и проректоры</a:t>
            </a:r>
            <a:endParaRPr lang="ru-RU" sz="2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84440" y="5366580"/>
            <a:ext cx="3261815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20254" y="5465560"/>
            <a:ext cx="3390313" cy="1674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88653" y="4380320"/>
            <a:ext cx="266131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olos Text" panose="020B0503020202020204"/>
              </a:rPr>
              <a:t>К</a:t>
            </a:r>
            <a:r>
              <a:rPr lang="ru-RU" b="1" dirty="0" smtClean="0">
                <a:latin typeface="Golos Text"/>
              </a:rPr>
              <a:t>аря</a:t>
            </a:r>
            <a:r>
              <a:rPr lang="ru-RU" b="1" dirty="0" smtClean="0">
                <a:latin typeface="Golos Text" panose="020B0503020202020204"/>
              </a:rPr>
              <a:t>к</a:t>
            </a:r>
            <a:r>
              <a:rPr lang="ru-RU" b="1" dirty="0" smtClean="0">
                <a:latin typeface="Golos Text"/>
              </a:rPr>
              <a:t>ин</a:t>
            </a:r>
            <a:endParaRPr lang="ru-RU" b="1" dirty="0">
              <a:latin typeface="Golos Text"/>
            </a:endParaRPr>
          </a:p>
          <a:p>
            <a:pPr algn="ctr"/>
            <a:r>
              <a:rPr lang="ru-RU" b="1" dirty="0">
                <a:latin typeface="Golos Text"/>
              </a:rPr>
              <a:t> </a:t>
            </a:r>
            <a:r>
              <a:rPr lang="ru-RU" sz="1600" b="1" dirty="0" smtClean="0">
                <a:latin typeface="Golos Text"/>
              </a:rPr>
              <a:t>Ни</a:t>
            </a:r>
            <a:r>
              <a:rPr lang="ru-RU" sz="1600" b="1" dirty="0">
                <a:latin typeface="Golos Text" panose="020B0503020202020204"/>
              </a:rPr>
              <a:t>к</a:t>
            </a:r>
            <a:r>
              <a:rPr lang="ru-RU" sz="1600" b="1" dirty="0" smtClean="0">
                <a:latin typeface="Golos Text"/>
              </a:rPr>
              <a:t>олай </a:t>
            </a:r>
            <a:r>
              <a:rPr lang="ru-RU" sz="1600" b="1" dirty="0" err="1" smtClean="0">
                <a:latin typeface="Golos Text"/>
              </a:rPr>
              <a:t>Ни</a:t>
            </a:r>
            <a:r>
              <a:rPr lang="ru-RU" sz="1600" b="1" dirty="0" err="1">
                <a:latin typeface="Golos Text" panose="020B0503020202020204"/>
              </a:rPr>
              <a:t>к</a:t>
            </a:r>
            <a:r>
              <a:rPr lang="ru-RU" sz="1600" b="1" dirty="0" err="1" smtClean="0">
                <a:latin typeface="Golos Text"/>
              </a:rPr>
              <a:t>олавич</a:t>
            </a:r>
            <a:endParaRPr lang="ru-RU" b="1" dirty="0"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dirty="0" smtClean="0">
                <a:latin typeface="Golos Text"/>
              </a:rPr>
              <a:t>Ректор </a:t>
            </a:r>
          </a:p>
          <a:p>
            <a:pPr algn="ctr">
              <a:spcBef>
                <a:spcPts val="600"/>
              </a:spcBef>
            </a:pPr>
            <a:r>
              <a:rPr lang="ru-RU" dirty="0" smtClean="0">
                <a:latin typeface="Golos Text"/>
              </a:rPr>
              <a:t>ПИМУ</a:t>
            </a:r>
            <a:endParaRPr lang="ru-RU" dirty="0" smtClean="0"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latin typeface="Golos Text"/>
              </a:rPr>
              <a:t>(</a:t>
            </a:r>
            <a:r>
              <a:rPr lang="en-US" sz="1600" dirty="0" smtClean="0">
                <a:hlinkClick r:id="rId5" tooltip="prorector@pimunn.net"/>
              </a:rPr>
              <a:t>rector@pimunn.net</a:t>
            </a:r>
            <a:r>
              <a:rPr lang="ru-RU" sz="1600" dirty="0" smtClean="0">
                <a:latin typeface="Golos Text"/>
              </a:rPr>
              <a:t>)</a:t>
            </a:r>
            <a:endParaRPr lang="ru-RU" sz="1600" dirty="0">
              <a:latin typeface="Golos Text"/>
            </a:endParaRPr>
          </a:p>
          <a:p>
            <a:endParaRPr lang="ru-RU" dirty="0">
              <a:latin typeface="Golos Tex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3231DE-8B91-2DF6-196C-F2265CD322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6707" t="5619" r="44907" b="46452"/>
          <a:stretch/>
        </p:blipFill>
        <p:spPr>
          <a:xfrm>
            <a:off x="0" y="1394982"/>
            <a:ext cx="2464160" cy="286752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4FF97F0-7596-076F-A05F-D0836F7C57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26035" t="4229" r="22530" b="36202"/>
          <a:stretch/>
        </p:blipFill>
        <p:spPr>
          <a:xfrm>
            <a:off x="9735232" y="1394982"/>
            <a:ext cx="2466426" cy="28536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253098" y="4355277"/>
            <a:ext cx="324807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4262F"/>
                </a:solidFill>
                <a:latin typeface="Golos Text"/>
              </a:rPr>
              <a:t>Грачев</a:t>
            </a:r>
          </a:p>
          <a:p>
            <a:pPr algn="ctr"/>
            <a:r>
              <a:rPr lang="ru-RU" sz="1600" b="1" dirty="0">
                <a:solidFill>
                  <a:srgbClr val="24262F"/>
                </a:solidFill>
                <a:latin typeface="Golos Text"/>
              </a:rPr>
              <a:t>Владимир Александрович</a:t>
            </a:r>
          </a:p>
          <a:p>
            <a:pPr algn="ctr">
              <a:spcBef>
                <a:spcPts val="600"/>
              </a:spcBef>
            </a:pPr>
            <a:r>
              <a:rPr lang="ru-RU" dirty="0">
                <a:solidFill>
                  <a:srgbClr val="24262F"/>
                </a:solidFill>
                <a:latin typeface="Golos Text"/>
              </a:rPr>
              <a:t>Проректор по        </a:t>
            </a:r>
            <a:r>
              <a:rPr lang="ru-RU" dirty="0" smtClean="0">
                <a:solidFill>
                  <a:srgbClr val="24262F"/>
                </a:solidFill>
                <a:latin typeface="Golos Text"/>
              </a:rPr>
              <a:t>безопасности</a:t>
            </a:r>
            <a:endParaRPr lang="ru-RU" dirty="0" smtClean="0">
              <a:solidFill>
                <a:srgbClr val="24262F"/>
              </a:solidFill>
              <a:latin typeface="Golos Text"/>
            </a:endParaRPr>
          </a:p>
          <a:p>
            <a:pPr algn="ctr">
              <a:spcBef>
                <a:spcPts val="600"/>
              </a:spcBef>
            </a:pP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(</a:t>
            </a:r>
            <a:r>
              <a:rPr lang="ru-RU" sz="1600" dirty="0" smtClean="0">
                <a:latin typeface="Golos Text"/>
              </a:rPr>
              <a:t>4221255</a:t>
            </a:r>
            <a:r>
              <a:rPr lang="ru-RU" sz="1600" dirty="0" smtClean="0">
                <a:solidFill>
                  <a:srgbClr val="24262F"/>
                </a:solidFill>
                <a:latin typeface="Golos Text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en-US" sz="1600" dirty="0">
                <a:hlinkClick r:id="rId10" tooltip="grachev_va@pimunn.net"/>
              </a:rPr>
              <a:t>grachev_va@pimunn.net</a:t>
            </a:r>
            <a:endParaRPr lang="ru-RU" sz="1400" dirty="0">
              <a:latin typeface="Golos Text"/>
            </a:endParaRPr>
          </a:p>
        </p:txBody>
      </p:sp>
    </p:spTree>
    <p:extLst>
      <p:ext uri="{BB962C8B-B14F-4D97-AF65-F5344CB8AC3E}">
        <p14:creationId xmlns:p14="http://schemas.microsoft.com/office/powerpoint/2010/main" val="5820490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ИМУ">
      <a:dk1>
        <a:srgbClr val="000000"/>
      </a:dk1>
      <a:lt1>
        <a:sysClr val="window" lastClr="FFFFFF"/>
      </a:lt1>
      <a:dk2>
        <a:srgbClr val="3A3838"/>
      </a:dk2>
      <a:lt2>
        <a:srgbClr val="FFFFFF"/>
      </a:lt2>
      <a:accent1>
        <a:srgbClr val="FF0000"/>
      </a:accent1>
      <a:accent2>
        <a:srgbClr val="C00000"/>
      </a:accent2>
      <a:accent3>
        <a:srgbClr val="A5A5A5"/>
      </a:accent3>
      <a:accent4>
        <a:srgbClr val="525252"/>
      </a:accent4>
      <a:accent5>
        <a:srgbClr val="034A90"/>
      </a:accent5>
      <a:accent6>
        <a:srgbClr val="002060"/>
      </a:accent6>
      <a:hlink>
        <a:srgbClr val="0563C1"/>
      </a:hlink>
      <a:folHlink>
        <a:srgbClr val="954F72"/>
      </a:folHlink>
    </a:clrScheme>
    <a:fontScheme name="ПИМУ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3877</TotalTime>
  <Words>912</Words>
  <Application>Microsoft Office PowerPoint</Application>
  <PresentationFormat>Широкоэкранный</PresentationFormat>
  <Paragraphs>270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1" baseType="lpstr">
      <vt:lpstr>Arial</vt:lpstr>
      <vt:lpstr>Arial Unicode MS</vt:lpstr>
      <vt:lpstr>Calibri</vt:lpstr>
      <vt:lpstr>Cambria</vt:lpstr>
      <vt:lpstr>Georgia</vt:lpstr>
      <vt:lpstr>Golos Text</vt:lpstr>
      <vt:lpstr>Inter</vt:lpstr>
      <vt:lpstr>Tahoma</vt:lpstr>
      <vt:lpstr>Times New Roman</vt:lpstr>
      <vt:lpstr>Verdana</vt:lpstr>
      <vt:lpstr>Wingdings</vt:lpstr>
      <vt:lpstr>Тема Office</vt:lpstr>
      <vt:lpstr>Image</vt:lpstr>
      <vt:lpstr>День первокурсника</vt:lpstr>
      <vt:lpstr>История ПИМУ</vt:lpstr>
      <vt:lpstr>История ПИМУ</vt:lpstr>
      <vt:lpstr>История ПИМУ</vt:lpstr>
      <vt:lpstr>Мы гордимся!</vt:lpstr>
      <vt:lpstr>Мы гордимся!</vt:lpstr>
      <vt:lpstr>Приволжский исследовательский медицинский университет сегодня</vt:lpstr>
      <vt:lpstr>ПИМУ сегодня: российский и международные рейтинги</vt:lpstr>
      <vt:lpstr>Ректор и проректоры</vt:lpstr>
      <vt:lpstr>Проректоры</vt:lpstr>
      <vt:lpstr>Деканы факультетов</vt:lpstr>
      <vt:lpstr>Деканы факультетов</vt:lpstr>
      <vt:lpstr>Портал дистанционного образования ПИМУ</vt:lpstr>
      <vt:lpstr>Формирование индивидуального профиля компетенций</vt:lpstr>
      <vt:lpstr>Мультипрофильный аккредитационный симуляционный центр (Федеральная площадка для проведения первичной аккредитации)</vt:lpstr>
      <vt:lpstr>Учебно-экспериментальный многопрофильный центр хирургии</vt:lpstr>
      <vt:lpstr>Программы профессиональной переподготовки обучающихся</vt:lpstr>
      <vt:lpstr>Инфраструктура ПИМУ</vt:lpstr>
      <vt:lpstr>Университетская клиника</vt:lpstr>
      <vt:lpstr>Учебные корпуса</vt:lpstr>
      <vt:lpstr>Студенческий городок</vt:lpstr>
      <vt:lpstr>Внеучебная деятельность</vt:lpstr>
      <vt:lpstr>Внеучебная деятельность</vt:lpstr>
      <vt:lpstr>Наши студенты</vt:lpstr>
      <vt:lpstr>Наши студенты</vt:lpstr>
      <vt:lpstr>Полезные ссылки</vt:lpstr>
      <vt:lpstr>Всегда стремись к своей цели!</vt:lpstr>
      <vt:lpstr>Успехов в учебе!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Мазманян Наира Оганесовна</dc:creator>
  <cp:lastModifiedBy>Пользователь Windows</cp:lastModifiedBy>
  <cp:revision>325</cp:revision>
  <cp:lastPrinted>2022-11-18T07:34:28Z</cp:lastPrinted>
  <dcterms:created xsi:type="dcterms:W3CDTF">2022-11-17T06:05:52Z</dcterms:created>
  <dcterms:modified xsi:type="dcterms:W3CDTF">2023-08-30T21:56:52Z</dcterms:modified>
</cp:coreProperties>
</file>