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g1257a8189b4_1_5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5" name="Google Shape;115;g1257a8189b4_1_5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1257a8189b4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g1257a8189b4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g1257a8189b4_1_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" name="Google Shape;66;g1257a8189b4_1_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g1257a8189b4_1_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" name="Google Shape;73;g1257a8189b4_1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g1257a8189b4_1_1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" name="Google Shape;80;g1257a8189b4_1_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g1257a8189b4_1_2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" name="Google Shape;87;g1257a8189b4_1_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g1257a8189b4_1_3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" name="Google Shape;94;g1257a8189b4_1_3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g1257a8189b4_1_4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1" name="Google Shape;101;g1257a8189b4_1_4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g1257a8189b4_1_5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8" name="Google Shape;108;g1257a8189b4_1_5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rtl="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 algn="r">
              <a:buNone/>
              <a:defRPr sz="1000">
                <a:solidFill>
                  <a:schemeClr val="dk2"/>
                </a:solidFill>
              </a:defRPr>
            </a:lvl1pPr>
            <a:lvl2pPr lvl="1" rtl="0" algn="r">
              <a:buNone/>
              <a:defRPr sz="1000">
                <a:solidFill>
                  <a:schemeClr val="dk2"/>
                </a:solidFill>
              </a:defRPr>
            </a:lvl2pPr>
            <a:lvl3pPr lvl="2" rtl="0" algn="r">
              <a:buNone/>
              <a:defRPr sz="1000">
                <a:solidFill>
                  <a:schemeClr val="dk2"/>
                </a:solidFill>
              </a:defRPr>
            </a:lvl3pPr>
            <a:lvl4pPr lvl="3" rtl="0" algn="r">
              <a:buNone/>
              <a:defRPr sz="1000">
                <a:solidFill>
                  <a:schemeClr val="dk2"/>
                </a:solidFill>
              </a:defRPr>
            </a:lvl4pPr>
            <a:lvl5pPr lvl="4" rtl="0" algn="r">
              <a:buNone/>
              <a:defRPr sz="1000">
                <a:solidFill>
                  <a:schemeClr val="dk2"/>
                </a:solidFill>
              </a:defRPr>
            </a:lvl5pPr>
            <a:lvl6pPr lvl="5" rtl="0" algn="r">
              <a:buNone/>
              <a:defRPr sz="1000">
                <a:solidFill>
                  <a:schemeClr val="dk2"/>
                </a:solidFill>
              </a:defRPr>
            </a:lvl6pPr>
            <a:lvl7pPr lvl="6" rtl="0" algn="r">
              <a:buNone/>
              <a:defRPr sz="1000">
                <a:solidFill>
                  <a:schemeClr val="dk2"/>
                </a:solidFill>
              </a:defRPr>
            </a:lvl7pPr>
            <a:lvl8pPr lvl="7" rtl="0" algn="r">
              <a:buNone/>
              <a:defRPr sz="1000">
                <a:solidFill>
                  <a:schemeClr val="dk2"/>
                </a:solidFill>
              </a:defRPr>
            </a:lvl8pPr>
            <a:lvl9pPr lvl="8" rtl="0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2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9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5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8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4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3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7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6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Врачи-участники Великой Отечественной Войны</a:t>
            </a:r>
            <a:endParaRPr/>
          </a:p>
        </p:txBody>
      </p:sp>
      <p:sp>
        <p:nvSpPr>
          <p:cNvPr id="55" name="Google Shape;55;p13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Адамчик Полина 111 группа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2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Спасибо за внимание!</a:t>
            </a:r>
            <a:endParaRPr/>
          </a:p>
        </p:txBody>
      </p:sp>
      <p:sp>
        <p:nvSpPr>
          <p:cNvPr id="118" name="Google Shape;118;p22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119" name="Google Shape;119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276148" y="1152473"/>
            <a:ext cx="4826345" cy="3416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4"/>
          <p:cNvSpPr txBox="1"/>
          <p:nvPr>
            <p:ph type="title"/>
          </p:nvPr>
        </p:nvSpPr>
        <p:spPr>
          <a:xfrm>
            <a:off x="159300" y="2926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1900">
                <a:solidFill>
                  <a:srgbClr val="008080"/>
                </a:solidFill>
                <a:highlight>
                  <a:srgbClr val="FFFFFF"/>
                </a:highlight>
              </a:rPr>
              <a:t>Мария Карповна Байда</a:t>
            </a:r>
            <a:endParaRPr sz="3500"/>
          </a:p>
        </p:txBody>
      </p:sp>
      <p:sp>
        <p:nvSpPr>
          <p:cNvPr id="61" name="Google Shape;61;p14"/>
          <p:cNvSpPr txBox="1"/>
          <p:nvPr>
            <p:ph idx="1" type="body"/>
          </p:nvPr>
        </p:nvSpPr>
        <p:spPr>
          <a:xfrm>
            <a:off x="159300" y="748950"/>
            <a:ext cx="8520600" cy="4339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lang="ru" sz="1300">
                <a:solidFill>
                  <a:schemeClr val="dk1"/>
                </a:solidFill>
                <a:highlight>
                  <a:srgbClr val="FFFFFF"/>
                </a:highlight>
              </a:rPr>
              <a:t>Родилась в 1922 году в деревне Новый Сиваш (Крым). В первые месяцы войны девушка окончила курсы медицинских сестёр и сразу ушла на фронт добровольцем. В период обороны Севастополя санитарный инструктор Мария Байда самоотверженно оказывала помощь раненым бойцам и командирам. О её бесстрашии и героизме знал весь фронт. В одном из боев Мария Карповна освободила из плена советского командира и 8 бойцов, при этом уничтожив 15 солдат противника и одного офицера. Четверо врагов были убиты прикладом. В 1942 году 19-ти летней девушке присвоили звание Героя Советского Союза. В последние дни обороны Севастополя Мария Карповна была тяжело ранена и контужена, попала в плен. Но даже в фашистском плену она выполняла поручения подпольной организации. После войны Мария Карповна жила и трудилась в Севастополе.</a:t>
            </a:r>
            <a:endParaRPr sz="2000"/>
          </a:p>
        </p:txBody>
      </p:sp>
      <p:pic>
        <p:nvPicPr>
          <p:cNvPr id="62" name="Google Shape;62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930175" y="3017753"/>
            <a:ext cx="1156475" cy="1936975"/>
          </a:xfrm>
          <a:prstGeom prst="rect">
            <a:avLst/>
          </a:prstGeom>
          <a:noFill/>
          <a:ln>
            <a:noFill/>
          </a:ln>
        </p:spPr>
      </p:pic>
      <p:sp>
        <p:nvSpPr>
          <p:cNvPr id="63" name="Google Shape;63;p14"/>
          <p:cNvSpPr txBox="1"/>
          <p:nvPr/>
        </p:nvSpPr>
        <p:spPr>
          <a:xfrm>
            <a:off x="3930175" y="2720450"/>
            <a:ext cx="827700" cy="297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just">
              <a:lnSpc>
                <a:spcPct val="120000"/>
              </a:lnSpc>
              <a:spcBef>
                <a:spcPts val="800"/>
              </a:spcBef>
              <a:spcAft>
                <a:spcPts val="800"/>
              </a:spcAft>
              <a:buNone/>
            </a:pPr>
            <a:r>
              <a:rPr lang="ru" sz="1200">
                <a:highlight>
                  <a:srgbClr val="FFFFFF"/>
                </a:highlight>
              </a:rPr>
              <a:t> </a:t>
            </a:r>
            <a:endParaRPr sz="1050">
              <a:highlight>
                <a:srgbClr val="FFFFFF"/>
              </a:highlight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1600">
                <a:solidFill>
                  <a:srgbClr val="008080"/>
                </a:solidFill>
                <a:highlight>
                  <a:srgbClr val="FFFFFF"/>
                </a:highlight>
              </a:rPr>
              <a:t>Виктор Иванович Быковский</a:t>
            </a:r>
            <a:endParaRPr sz="3200"/>
          </a:p>
        </p:txBody>
      </p:sp>
      <p:sp>
        <p:nvSpPr>
          <p:cNvPr id="69" name="Google Shape;69;p15"/>
          <p:cNvSpPr txBox="1"/>
          <p:nvPr>
            <p:ph idx="1" type="body"/>
          </p:nvPr>
        </p:nvSpPr>
        <p:spPr>
          <a:xfrm>
            <a:off x="311700" y="958200"/>
            <a:ext cx="8520600" cy="4185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just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1300">
                <a:solidFill>
                  <a:schemeClr val="dk1"/>
                </a:solidFill>
                <a:highlight>
                  <a:srgbClr val="FFFFFF"/>
                </a:highlight>
              </a:rPr>
              <a:t>Родился в 1919 году в селе Терновка Саратовской области. После смерти родителей воспитывался в детском доме. В 1939 окончил Павловский медицинский техникум и к началу войны стал военный фельдшером. В 1943 года в составе группы Виктор Иванович переправлялся через Днепр. Во время боя за село Бородаевка защищал раненых в медпункте батальона. Фельдшер получил тяжёлое ранение в рукопашном бою, но поля боя не покинул и продолжал обороняться. Благодаря геройскому сопротивлению Виктора Ивановича все раненые успели эвакуироваться. В 1943 году ему присвоили звание героя Советского Союза. После окончания войны Виктор Иванович стал стоматологом и проработал всю жизнь в этой врачебной специальности</a:t>
            </a:r>
            <a:r>
              <a:rPr lang="ru" sz="1200">
                <a:solidFill>
                  <a:schemeClr val="dk1"/>
                </a:solidFill>
                <a:highlight>
                  <a:srgbClr val="FFFFFF"/>
                </a:highlight>
              </a:rPr>
              <a:t>.</a:t>
            </a:r>
            <a:endParaRPr sz="1200">
              <a:solidFill>
                <a:schemeClr val="dk1"/>
              </a:solidFill>
              <a:highlight>
                <a:srgbClr val="FFFFFF"/>
              </a:highlight>
            </a:endParaRPr>
          </a:p>
          <a:p>
            <a:pPr indent="0" lvl="0" marL="0" rtl="0" algn="l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2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70" name="Google Shape;70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968644" y="2834674"/>
            <a:ext cx="1450201" cy="2132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1600">
                <a:solidFill>
                  <a:srgbClr val="008080"/>
                </a:solidFill>
                <a:highlight>
                  <a:srgbClr val="FFFFFF"/>
                </a:highlight>
              </a:rPr>
              <a:t>Феодора Андреевна Пушина </a:t>
            </a:r>
            <a:endParaRPr sz="3200"/>
          </a:p>
        </p:txBody>
      </p:sp>
      <p:sp>
        <p:nvSpPr>
          <p:cNvPr id="76" name="Google Shape;76;p16"/>
          <p:cNvSpPr txBox="1"/>
          <p:nvPr>
            <p:ph idx="1" type="body"/>
          </p:nvPr>
        </p:nvSpPr>
        <p:spPr>
          <a:xfrm>
            <a:off x="311700" y="848075"/>
            <a:ext cx="8520600" cy="4042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lang="ru" sz="1300">
                <a:solidFill>
                  <a:schemeClr val="dk1"/>
                </a:solidFill>
                <a:highlight>
                  <a:srgbClr val="FFFFFF"/>
                </a:highlight>
              </a:rPr>
              <a:t>Родилась в деревне Тукмачи, в Удмуртии. Девушка окончила  медицинское училище в городе Ижевске. В 1942 году ушла на фронт фельдшером санитарной роты. 6 ноября 1943 года противник нанес бомбовый удар по селу Святошино. Бомбы попали в госпиталь. Командир санитарной роты Николай Копытёнков и Феодора Пушина бросились спасать раненых. Из огня она вынесла тридцать тяжелораненых, и когда бросилась за последним, начал рушиться дом. Николай Копытёнков в последний момент, перед самым обрушением здания, вынес её из огня. Девушка получила тяжелейшие ожоги и умерла от ран. Посмертно Феодоре Андреевне Пушиной присвоено звание Героя Советского Союза.</a:t>
            </a:r>
            <a:endParaRPr sz="2000"/>
          </a:p>
        </p:txBody>
      </p:sp>
      <p:pic>
        <p:nvPicPr>
          <p:cNvPr id="77" name="Google Shape;77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516650" y="2621325"/>
            <a:ext cx="1987450" cy="23349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1600">
                <a:solidFill>
                  <a:srgbClr val="008080"/>
                </a:solidFill>
                <a:highlight>
                  <a:srgbClr val="FFFFFF"/>
                </a:highlight>
              </a:rPr>
              <a:t>Николай Андреевич </a:t>
            </a:r>
            <a:r>
              <a:rPr b="1" lang="ru" sz="1500">
                <a:solidFill>
                  <a:srgbClr val="008080"/>
                </a:solidFill>
                <a:highlight>
                  <a:srgbClr val="FFFFFF"/>
                </a:highlight>
              </a:rPr>
              <a:t>Копытенков </a:t>
            </a:r>
            <a:endParaRPr sz="3200"/>
          </a:p>
        </p:txBody>
      </p:sp>
      <p:sp>
        <p:nvSpPr>
          <p:cNvPr id="83" name="Google Shape;83;p17"/>
          <p:cNvSpPr txBox="1"/>
          <p:nvPr>
            <p:ph idx="1" type="body"/>
          </p:nvPr>
        </p:nvSpPr>
        <p:spPr>
          <a:xfrm>
            <a:off x="311700" y="947200"/>
            <a:ext cx="8520600" cy="3949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just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1200">
                <a:solidFill>
                  <a:schemeClr val="dk1"/>
                </a:solidFill>
                <a:highlight>
                  <a:srgbClr val="FFFFFF"/>
                </a:highlight>
              </a:rPr>
              <a:t>Р</a:t>
            </a:r>
            <a:r>
              <a:rPr lang="ru" sz="1300">
                <a:solidFill>
                  <a:schemeClr val="dk1"/>
                </a:solidFill>
                <a:highlight>
                  <a:srgbClr val="FFFFFF"/>
                </a:highlight>
              </a:rPr>
              <a:t>одился в 1923 году.  Сразу после окончания военно-медицинского училища  в 1942 году он ушел на фронт военным фельдшером. В 1943 году на санитарную часть, в которой служил Николай Андреевич , был совершен налет фашистских самолетов. Бомбы попали в здание, где лежали раненые. Вместе с фельдшером Натальей Федоровной Пушиной  Николай Андреевич вынесли из огня несколько десятков  раненых. Федора Пушина сильно обгорела и умерла на руках у Николая. Сам Копытенков получил тяжёлые ожоги, но выжил. После лечения в госпитале вернулся на фронт.  После войны Николай Андреевич стал стоматологом.</a:t>
            </a:r>
            <a:endParaRPr sz="1300">
              <a:solidFill>
                <a:schemeClr val="dk1"/>
              </a:solidFill>
              <a:highlight>
                <a:srgbClr val="FFFFFF"/>
              </a:highlight>
            </a:endParaRPr>
          </a:p>
          <a:p>
            <a:pPr indent="0" lvl="0" marL="0" rtl="0" algn="just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1050">
                <a:solidFill>
                  <a:schemeClr val="dk1"/>
                </a:solidFill>
                <a:highlight>
                  <a:srgbClr val="FFFFFF"/>
                </a:highlight>
              </a:rPr>
              <a:t> </a:t>
            </a:r>
            <a:endParaRPr sz="1050">
              <a:solidFill>
                <a:schemeClr val="dk1"/>
              </a:solidFill>
              <a:highlight>
                <a:srgbClr val="FFFFFF"/>
              </a:highlight>
            </a:endParaRPr>
          </a:p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84" name="Google Shape;84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714750" y="2648850"/>
            <a:ext cx="1714500" cy="2247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1600">
                <a:solidFill>
                  <a:srgbClr val="008080"/>
                </a:solidFill>
                <a:highlight>
                  <a:srgbClr val="FFFFFF"/>
                </a:highlight>
              </a:rPr>
              <a:t>Зинаида Михайловна Туснолобова-Марченко</a:t>
            </a:r>
            <a:endParaRPr sz="3200"/>
          </a:p>
        </p:txBody>
      </p:sp>
      <p:sp>
        <p:nvSpPr>
          <p:cNvPr id="90" name="Google Shape;90;p18"/>
          <p:cNvSpPr txBox="1"/>
          <p:nvPr>
            <p:ph idx="1" type="body"/>
          </p:nvPr>
        </p:nvSpPr>
        <p:spPr>
          <a:xfrm>
            <a:off x="311700" y="848075"/>
            <a:ext cx="8520600" cy="4174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lang="ru" sz="1200">
                <a:solidFill>
                  <a:schemeClr val="dk1"/>
                </a:solidFill>
                <a:highlight>
                  <a:srgbClr val="FFFFFF"/>
                </a:highlight>
              </a:rPr>
              <a:t>Родилась в 1920 году в Полоцке (Белоруссия). В самом начале войны девушка окончила курсы медицинских сестер Красного Креста и ушла добровольцем на фронт. За 8 месяцев нахождения на фронте Туснолобова-Марченко спасла 128 раненных офицеров и солдат. В 1943 году под Курском она была тяжело ранена. Её, лежащую без сознания на снегу, фашисты добивали прикладами. Но девушка выжила. Окровавленную, вмёрзшую в снег медсестру, нашли солдаты. Девушка лишилась рук и ног, но не пала духом, страстно призывала воинов громить врага. Её именем были названы танки, самолеты, солдаты шли в бой за Зину Туснолобову. Девушка долго не решалась сообщить жениху – Иосифу Марченко, который тоже сражался на фронте, о том, что с ней произошло. Наконец она отправила любимому письмо, в котором были строки: «Я не хочу быть для тебя обузой. Забудь меня. Прощай». «Никакие несчастья и беды не смогут нас разлучить», – был ответ. И Иосиф сдержал обещания. После войны они с Зиной поженились, прожили вместе всю жизнь и воспитали сына и дочь</a:t>
            </a:r>
            <a:endParaRPr sz="1900"/>
          </a:p>
        </p:txBody>
      </p:sp>
      <p:pic>
        <p:nvPicPr>
          <p:cNvPr id="91" name="Google Shape;91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691129" y="3072800"/>
            <a:ext cx="1177000" cy="19494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1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1600">
                <a:solidFill>
                  <a:srgbClr val="008080"/>
                </a:solidFill>
                <a:highlight>
                  <a:srgbClr val="FFFFFF"/>
                </a:highlight>
              </a:rPr>
              <a:t>Надежда Викторовна Троян</a:t>
            </a:r>
            <a:endParaRPr sz="3200"/>
          </a:p>
        </p:txBody>
      </p:sp>
      <p:sp>
        <p:nvSpPr>
          <p:cNvPr id="97" name="Google Shape;97;p19"/>
          <p:cNvSpPr txBox="1"/>
          <p:nvPr>
            <p:ph idx="1" type="body"/>
          </p:nvPr>
        </p:nvSpPr>
        <p:spPr>
          <a:xfrm>
            <a:off x="311700" y="837050"/>
            <a:ext cx="8520600" cy="3731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lang="ru" sz="1200">
                <a:solidFill>
                  <a:schemeClr val="dk1"/>
                </a:solidFill>
                <a:highlight>
                  <a:srgbClr val="FFFFFF"/>
                </a:highlight>
              </a:rPr>
              <a:t>Родилась в 1921 году в Верхне-Двинске (Белоруссия). Война застала ее в Минске. Девушка сразу вступила в партизанский отряд «Буря». Вместе с боевыми подругами Надежда помогала бежать из фашистского плена группе раненых советских военнопленных. Самоотверженно перевязывала и выхаживала раненых партизан. В рядах подпольной организации девушка участвовала в операциях по взрыву мостов, нападении на вражеские обозы, и болевых действиях. За образцовое выполнение боевого задания в тылу Противника и проявленные при этом отвагу и героизм Надежде Викторовне было присвоено звание Герои Советского Союза. После войны девушка окончила медицинский институт, занималась наукой, защитила кандидатскую диссертацию, и возглавляла Центральный научно-исследовательский институт санитарного просвещения.</a:t>
            </a:r>
            <a:endParaRPr sz="1900"/>
          </a:p>
        </p:txBody>
      </p:sp>
      <p:pic>
        <p:nvPicPr>
          <p:cNvPr id="98" name="Google Shape;98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694550" y="2703900"/>
            <a:ext cx="1570099" cy="23551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2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1600">
                <a:solidFill>
                  <a:srgbClr val="008080"/>
                </a:solidFill>
                <a:highlight>
                  <a:srgbClr val="FFFFFF"/>
                </a:highlight>
              </a:rPr>
              <a:t>Сергей Александрович Богомолов</a:t>
            </a:r>
            <a:endParaRPr sz="3200"/>
          </a:p>
        </p:txBody>
      </p:sp>
      <p:sp>
        <p:nvSpPr>
          <p:cNvPr id="104" name="Google Shape;104;p20"/>
          <p:cNvSpPr txBox="1"/>
          <p:nvPr>
            <p:ph idx="1" type="body"/>
          </p:nvPr>
        </p:nvSpPr>
        <p:spPr>
          <a:xfrm>
            <a:off x="311700" y="870100"/>
            <a:ext cx="8520600" cy="3998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lang="ru" sz="1200">
                <a:solidFill>
                  <a:schemeClr val="dk1"/>
                </a:solidFill>
                <a:highlight>
                  <a:srgbClr val="FFFFFF"/>
                </a:highlight>
              </a:rPr>
              <a:t>Родился в 1925 году. В 1943 году окончил фельдшерско-акушерскую школу в Костроме. Сразу после окончания курсов, в возрасте неполных 18 лет ушел на фронт. В 1944 году в районе Витебска Сергей Александрович попал в окружении с группой бойцов. Он не только оказывал самоотверженную помощь раненым, но и руководил обороной. Младший лейтенант медицинской службы уничтожил немало врагов до прихода подкрепления. За проявленный героизм 3 июня 1944 года Сергей Александрович удостоен звания Героя Советского Союза. . Конец войны Богомолов встретил в Берлине. Он продолжил службу в Советской Армии, закончил вечернюю школу и поступил в военно-медицинскую академию. Сергей Александрович работал врачом-анестезиологом в Главном военном госпитале имени Бурденко. В 1982 году в звании полковника медицинской службы он вышел в отставку.</a:t>
            </a:r>
            <a:endParaRPr sz="1900"/>
          </a:p>
        </p:txBody>
      </p:sp>
      <p:pic>
        <p:nvPicPr>
          <p:cNvPr id="105" name="Google Shape;105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664324" y="2755625"/>
            <a:ext cx="1545250" cy="22777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2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1" name="Google Shape;111;p21"/>
          <p:cNvSpPr txBox="1"/>
          <p:nvPr>
            <p:ph idx="1" type="body"/>
          </p:nvPr>
        </p:nvSpPr>
        <p:spPr>
          <a:xfrm>
            <a:off x="311700" y="1130450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lang="ru" sz="1250">
                <a:solidFill>
                  <a:srgbClr val="222222"/>
                </a:solidFill>
                <a:highlight>
                  <a:srgbClr val="FFFFFF"/>
                </a:highlight>
              </a:rPr>
              <a:t>Сложно переоценить вклад медиков в победу во время Великой Отечественной Войны. Каждый советский человек старался приложить максимум усилий, чтобы прогнать фашистский захватчиков с Родной земли. Врачи и медицинский персонал не стали исключением. С первых дней войны они спасали бойцов, не жалея себя. Вытаскивали раненых с поля боя и оперировали по нескольку суток без сна — все это ради достижения одной цели - Победы.</a:t>
            </a:r>
            <a:endParaRPr sz="2000"/>
          </a:p>
        </p:txBody>
      </p:sp>
      <p:pic>
        <p:nvPicPr>
          <p:cNvPr id="112" name="Google Shape;112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582158" y="2571750"/>
            <a:ext cx="3840150" cy="2159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