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6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9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52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4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1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0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8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8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3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0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5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C366A59-2EF1-4774-8EFA-A7112D9343A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1F0DF5-DC53-4128-B3F1-B1269C0C2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23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kulturologia.ru/blogs/030518/3879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9716" y="2391340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Участие русских врачей в Великой Отечественной войне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8509" y="5923661"/>
            <a:ext cx="5056285" cy="536147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</a:rPr>
              <a:t>Выполнила: студентка 1 курса, 115 группы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</a:rPr>
              <a:t>                     Денисова Дина Денисовна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7181" y="772596"/>
            <a:ext cx="6242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Михайлов Федор Михайлович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347" y="-195935"/>
            <a:ext cx="3920068" cy="23349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15321" y="1900296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 1941 году г. Славута, где Михайлов работал главврачом, был захвачен немцами. Не дождавшись появления местных подпольщиков, он решил создать собственную партизанскую </a:t>
            </a:r>
            <a:r>
              <a:rPr lang="ru-RU" sz="2000" dirty="0" smtClean="0"/>
              <a:t>организацию. Михайлов </a:t>
            </a:r>
            <a:r>
              <a:rPr lang="ru-RU" sz="2000" dirty="0"/>
              <a:t>создал инфекционный барак, куда помещались тяжелораненые красноармейцы, многих из которых он поставил на ноги. Так как немцы туда почти не заходили, выздоровевших пленных врач тайно переправлял на свободу, а лагерному начальству представлял их как «умерших»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0" y="1768950"/>
            <a:ext cx="2914651" cy="407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37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9808" y="457379"/>
            <a:ext cx="101224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Военный врач</a:t>
            </a:r>
            <a:r>
              <a:rPr lang="ru-RU" dirty="0" smtClean="0"/>
              <a:t>!</a:t>
            </a:r>
          </a:p>
          <a:p>
            <a:r>
              <a:rPr lang="ru-RU" dirty="0" smtClean="0"/>
              <a:t>Что </a:t>
            </a:r>
            <a:r>
              <a:rPr lang="ru-RU" dirty="0"/>
              <a:t>может быть смелее Врача, </a:t>
            </a:r>
            <a:endParaRPr lang="ru-RU" dirty="0" smtClean="0"/>
          </a:p>
          <a:p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дарит жизнь в бою! </a:t>
            </a:r>
            <a:endParaRPr lang="ru-RU" dirty="0" smtClean="0"/>
          </a:p>
          <a:p>
            <a:r>
              <a:rPr lang="ru-RU" dirty="0" smtClean="0"/>
              <a:t>Чья </a:t>
            </a:r>
            <a:r>
              <a:rPr lang="ru-RU" dirty="0"/>
              <a:t>служба много тяжелее, </a:t>
            </a:r>
            <a:endParaRPr lang="ru-RU" dirty="0" smtClean="0"/>
          </a:p>
          <a:p>
            <a:r>
              <a:rPr lang="ru-RU" dirty="0" smtClean="0"/>
              <a:t>Про </a:t>
            </a:r>
            <a:r>
              <a:rPr lang="ru-RU" dirty="0"/>
              <a:t>жизнь совсем не думая свою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Военный </a:t>
            </a:r>
            <a:r>
              <a:rPr lang="ru-RU" dirty="0"/>
              <a:t>врач идет с бойцами,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зная, что там дальше ждет!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сумку, полную бинтами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Его </a:t>
            </a:r>
            <a:r>
              <a:rPr lang="ru-RU" dirty="0"/>
              <a:t>сержант с собой несет.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если только бой начнется,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сразу к раненым ползет. </a:t>
            </a:r>
            <a:endParaRPr lang="ru-RU" dirty="0" smtClean="0"/>
          </a:p>
          <a:p>
            <a:r>
              <a:rPr lang="ru-RU" dirty="0" smtClean="0"/>
              <a:t>Там </a:t>
            </a:r>
            <a:r>
              <a:rPr lang="ru-RU" dirty="0"/>
              <a:t>подбежит, а там пригнется,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не всегда ему везет. </a:t>
            </a:r>
            <a:endParaRPr lang="ru-RU" dirty="0" smtClean="0"/>
          </a:p>
          <a:p>
            <a:r>
              <a:rPr lang="ru-RU" dirty="0" smtClean="0"/>
              <a:t>Ведь </a:t>
            </a:r>
            <a:r>
              <a:rPr lang="ru-RU" dirty="0"/>
              <a:t>сколько их, врачей </a:t>
            </a:r>
            <a:r>
              <a:rPr lang="ru-RU" dirty="0" smtClean="0"/>
              <a:t>военных</a:t>
            </a:r>
          </a:p>
          <a:p>
            <a:r>
              <a:rPr lang="ru-RU" dirty="0" smtClean="0"/>
              <a:t>Погибло </a:t>
            </a:r>
            <a:r>
              <a:rPr lang="ru-RU" dirty="0"/>
              <a:t>на фронтах войны!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много их, невинно убиенных </a:t>
            </a:r>
            <a:endParaRPr lang="ru-RU" dirty="0" smtClean="0"/>
          </a:p>
          <a:p>
            <a:r>
              <a:rPr lang="ru-RU" dirty="0" smtClean="0"/>
              <a:t>Лежат</a:t>
            </a:r>
            <a:r>
              <a:rPr lang="ru-RU" dirty="0"/>
              <a:t>, в объятьях вечной тишины</a:t>
            </a:r>
            <a:r>
              <a:rPr lang="ru-RU" dirty="0" smtClean="0"/>
              <a:t>!</a:t>
            </a:r>
          </a:p>
          <a:p>
            <a:r>
              <a:rPr lang="ru-RU" dirty="0" smtClean="0"/>
              <a:t>Они </a:t>
            </a:r>
            <a:r>
              <a:rPr lang="ru-RU" dirty="0"/>
              <a:t>бойцов, героев там спасали, </a:t>
            </a:r>
            <a:endParaRPr lang="ru-RU" dirty="0" smtClean="0"/>
          </a:p>
          <a:p>
            <a:r>
              <a:rPr lang="ru-RU" dirty="0" smtClean="0"/>
              <a:t>Порою </a:t>
            </a:r>
            <a:r>
              <a:rPr lang="ru-RU" dirty="0"/>
              <a:t>раненых из-за угла.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я хочу воспеть им </a:t>
            </a:r>
            <a:r>
              <a:rPr lang="ru-RU" dirty="0" smtClean="0"/>
              <a:t>славу,</a:t>
            </a:r>
          </a:p>
          <a:p>
            <a:r>
              <a:rPr lang="ru-RU" dirty="0" smtClean="0"/>
              <a:t>Всем </a:t>
            </a:r>
            <a:r>
              <a:rPr lang="ru-RU" dirty="0" err="1"/>
              <a:t>военмедикам</a:t>
            </a:r>
            <a:r>
              <a:rPr lang="ru-RU" dirty="0"/>
              <a:t> всех стран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324" y="-195935"/>
            <a:ext cx="3920068" cy="2334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13" y="650171"/>
            <a:ext cx="3286125" cy="2357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2668314"/>
            <a:ext cx="3378642" cy="2260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61" y="1698238"/>
            <a:ext cx="2791441" cy="2584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0" y="3904872"/>
            <a:ext cx="3048351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390" y="1648691"/>
            <a:ext cx="57077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Неоценимый вклад в общую победу над фашизмом внесли врачи, фельдшеры, медицинские сёстры, санинструкторы, которые отважно сражались за жизни солдат, проявляя невероятное мужество и самоотверженность</a:t>
            </a:r>
            <a:r>
              <a:rPr lang="ru-RU" sz="1600" b="1" dirty="0" smtClean="0"/>
              <a:t>.. </a:t>
            </a:r>
            <a:r>
              <a:rPr lang="ru-RU" sz="1600" b="1" dirty="0"/>
              <a:t>На фронте и в тылу, днем и ночью, в </a:t>
            </a:r>
            <a:r>
              <a:rPr lang="ru-RU" sz="1600" b="1" dirty="0" smtClean="0"/>
              <a:t>неимоверно </a:t>
            </a:r>
            <a:r>
              <a:rPr lang="ru-RU" sz="1600" b="1" dirty="0"/>
              <a:t>тяжелых условиях военных лет они спасали жизни миллионов воинов. Благодаря труду врачей было спасено более 22 миллионов жизней (около 70% раненых были спасены и вернулись к полноценной жизни). И это на фоне многочисленных трудностей с которыми в военные годы столкнулась медицина. На фронте и в тылу было сделано многое, чтобы организовать помощь раненым, сберечь жизнь подрастающему поколению. Благодаря стараниям медицинских работников ни фронт, ни тыл не знали эпидемий.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400" y="-262539"/>
            <a:ext cx="4377436" cy="2575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92" y="903829"/>
            <a:ext cx="4142509" cy="253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89" t="5126" r="4847" b="4282"/>
          <a:stretch/>
        </p:blipFill>
        <p:spPr>
          <a:xfrm>
            <a:off x="6885409" y="3664627"/>
            <a:ext cx="4017819" cy="248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1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30" y="-219222"/>
            <a:ext cx="3834585" cy="2255815"/>
          </a:xfrm>
        </p:spPr>
      </p:pic>
      <p:sp>
        <p:nvSpPr>
          <p:cNvPr id="8" name="Прямоугольник 7"/>
          <p:cNvSpPr/>
          <p:nvPr/>
        </p:nvSpPr>
        <p:spPr>
          <a:xfrm>
            <a:off x="685800" y="2030985"/>
            <a:ext cx="5620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5407" y="1279850"/>
            <a:ext cx="4497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годы Великой Отечественной войны в составе военно- медицинской службы трудилось свыше 200 тысяч врачей и около 500 тысяч медицинских работников со среднем специальным образованием. Среди военных медиков было более 300 академиков, заслуженных деятелей науки и профессоров, около 3000 докторов и кандидатов наук, которые принимали непосредственное участие в медицинском обеспечении войск действующей армии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96" y="586154"/>
            <a:ext cx="5019871" cy="325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38695" y="4046808"/>
            <a:ext cx="6104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«То, что сделано военной медициной в годы минувшей войны, по всей справедливости может быть названо подвигом. Для нас, ветеранов Великой Отечественной войны, образ военного медика остается олицетворением высокого гуманизма, мужества и самоотверженности»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89119" y="5598049"/>
            <a:ext cx="473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Маршал Советского Союза И.Х. Баграмян</a:t>
            </a:r>
          </a:p>
        </p:txBody>
      </p:sp>
    </p:spTree>
    <p:extLst>
      <p:ext uri="{BB962C8B-B14F-4D97-AF65-F5344CB8AC3E}">
        <p14:creationId xmlns:p14="http://schemas.microsoft.com/office/powerpoint/2010/main" val="26324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167" y="-233075"/>
            <a:ext cx="4305641" cy="2532928"/>
          </a:xfrm>
        </p:spPr>
      </p:pic>
      <p:sp>
        <p:nvSpPr>
          <p:cNvPr id="2" name="Прямоугольник 1"/>
          <p:cNvSpPr/>
          <p:nvPr/>
        </p:nvSpPr>
        <p:spPr>
          <a:xfrm>
            <a:off x="3574474" y="803953"/>
            <a:ext cx="7082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 Serif" panose="020A0603040505020204" pitchFamily="18" charset="-52"/>
              </a:rPr>
              <a:t>Благодаря работе полевых хирургов за время войны 70% раненых и 90% больных солдат вернулись в строй, а это 17 миллионов человек</a:t>
            </a:r>
            <a:r>
              <a:rPr lang="ru-RU" dirty="0">
                <a:latin typeface="PT Serif" panose="020A0603040505020204" pitchFamily="18" charset="-52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3" y="2129762"/>
            <a:ext cx="5199148" cy="3483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85" y="2574220"/>
            <a:ext cx="5267325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9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40" y="-214312"/>
            <a:ext cx="3962740" cy="2331206"/>
          </a:xfrm>
        </p:spPr>
      </p:pic>
      <p:sp>
        <p:nvSpPr>
          <p:cNvPr id="4" name="Прямоугольник 3"/>
          <p:cNvSpPr/>
          <p:nvPr/>
        </p:nvSpPr>
        <p:spPr>
          <a:xfrm>
            <a:off x="4353761" y="366516"/>
            <a:ext cx="5030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Петр Михайлович Буйко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7979" y="1265616"/>
            <a:ext cx="55889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Герой </a:t>
            </a:r>
            <a:r>
              <a:rPr lang="ru-RU" dirty="0"/>
              <a:t>Советского </a:t>
            </a:r>
            <a:r>
              <a:rPr lang="ru-RU" dirty="0" smtClean="0"/>
              <a:t>Союза. </a:t>
            </a:r>
            <a:r>
              <a:rPr lang="ru-RU" dirty="0"/>
              <a:t>Еще в 1921 году он попробовал себя в качестве военфельдшера</a:t>
            </a:r>
            <a:r>
              <a:rPr lang="ru-RU" dirty="0" smtClean="0"/>
              <a:t>.. </a:t>
            </a:r>
            <a:r>
              <a:rPr lang="ru-RU" dirty="0"/>
              <a:t>В 1941 году он вступил в ряды Красной армии как доброволец. Мужчина работал в должности хирурга медсанбата, был ранен осколком мины и попал в плен. Его положили в Фастовскую больницу, а ранение представили как результат ДТП. В феврале 1942 года он возглавил это лечебное учреждение. И параллельно с этим стал одним из организаторов партизанского подполья. Как и Федор Михайлов, Буйко лечил в больнице раненых партизан. В 1943 году ему пришлось самому стать партизаном, медиком отряда. В октябре 1943 года во время облавы его арестовали, допрашивали и пытали, но он ни слова не проронил о том, что знал. В октябре 1943 года немцы сожгли его заживо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569906"/>
            <a:ext cx="3352799" cy="41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40" y="-249834"/>
            <a:ext cx="3777003" cy="222194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884" r="8009"/>
          <a:stretch/>
        </p:blipFill>
        <p:spPr>
          <a:xfrm>
            <a:off x="411097" y="1757362"/>
            <a:ext cx="4260916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15476" y="500967"/>
            <a:ext cx="6723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PT Serif" panose="020A0603040505020204" pitchFamily="18" charset="-52"/>
              </a:rPr>
              <a:t>Зинаида Виссарионовна </a:t>
            </a:r>
            <a:r>
              <a:rPr lang="ru-RU" sz="2800" b="1" dirty="0" err="1">
                <a:latin typeface="PT Serif" panose="020A0603040505020204" pitchFamily="18" charset="-52"/>
              </a:rPr>
              <a:t>Ермольева</a:t>
            </a:r>
            <a:r>
              <a:rPr lang="ru-RU" b="1" dirty="0">
                <a:latin typeface="PT Serif" panose="020A0603040505020204" pitchFamily="18" charset="-52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0661" y="1745753"/>
            <a:ext cx="49006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Ей </a:t>
            </a:r>
            <a:r>
              <a:rPr lang="ru-RU" sz="2400" dirty="0"/>
              <a:t>удалось </a:t>
            </a:r>
            <a:r>
              <a:rPr lang="ru-RU" sz="2400" dirty="0" smtClean="0"/>
              <a:t>выделить </a:t>
            </a:r>
            <a:r>
              <a:rPr lang="ru-RU" sz="2400" dirty="0"/>
              <a:t>из множества штаммов плесени нужный: пенициллин из советской лаборатории показал более высокую эффективность, чем американский. С 1942 года в тылу началось массовое производство пенициллина. Появление нового мощного препарата спасло жизни и здоровье сотен тысяч раненых. </a:t>
            </a:r>
          </a:p>
        </p:txBody>
      </p:sp>
    </p:spTree>
    <p:extLst>
      <p:ext uri="{BB962C8B-B14F-4D97-AF65-F5344CB8AC3E}">
        <p14:creationId xmlns:p14="http://schemas.microsoft.com/office/powerpoint/2010/main" val="278545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40" y="-228600"/>
            <a:ext cx="3862343" cy="2272144"/>
          </a:xfrm>
        </p:spPr>
      </p:pic>
      <p:sp>
        <p:nvSpPr>
          <p:cNvPr id="2" name="Прямоугольник 1"/>
          <p:cNvSpPr/>
          <p:nvPr/>
        </p:nvSpPr>
        <p:spPr>
          <a:xfrm>
            <a:off x="4976494" y="167681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начале войны врач ушел на фронт хирургом медико-санитарного батальона. Вскоре он оказался с раненными бойцами в плену у немцев. Пройдя через несколько концлагерей, Синяков был отправлен в </a:t>
            </a:r>
            <a:r>
              <a:rPr lang="ru-RU" dirty="0" err="1"/>
              <a:t>Кюстринский</a:t>
            </a:r>
            <a:r>
              <a:rPr lang="ru-RU" dirty="0"/>
              <a:t> лагерь смерти, где начал оперировать раненых военнопленных. Весть о гениальном докторе быстро вышла за пределы лагеря и немцы стали привозить к </a:t>
            </a:r>
            <a:r>
              <a:rPr lang="ru-RU" dirty="0" err="1"/>
              <a:t>Синякову</a:t>
            </a:r>
            <a:r>
              <a:rPr lang="ru-RU" dirty="0"/>
              <a:t> своих родственников. Добившись расположения гестаповцев, Георгий смог свободно передвигаться по территории концлагеря, а дополнительно полученный пай — делить между другими заключенными. Вскоре врач возглавил подпольное формирование и стал помогать организовывать побеги </a:t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6494" y="536336"/>
            <a:ext cx="3653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Георгий Синяков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386"/>
          <a:stretch/>
        </p:blipFill>
        <p:spPr>
          <a:xfrm>
            <a:off x="700087" y="1676815"/>
            <a:ext cx="3914775" cy="403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68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495" y="1485899"/>
            <a:ext cx="6613601" cy="3861702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В 1942 году Валерия добилась зачисления в стрелковую дивизию, где окончила курсы медсестер, а после ушла на передовую добровольцем. Когда ее дивизия прибыла на Сталинградский фронт, она первая ринулась в бой, поразив всех своей отвагой и бесстрашием.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Гнаровская</a:t>
            </a:r>
            <a:r>
              <a:rPr lang="ru-RU" sz="2400" dirty="0">
                <a:solidFill>
                  <a:schemeClr val="tx1"/>
                </a:solidFill>
                <a:effectLst/>
              </a:rPr>
              <a:t> принимала активное участие в обороне Сталинграда, воевала на Юго-Западном фронте, а также участвовала в Донбасской операции и освобождении Левобережной Украины. За все время пребывания на фронте, Валерия оказала медицинскую помощь более 300 солдатам и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командирам.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 smtClean="0">
                <a:effectLst/>
                <a:hlinkClick r:id="rId2"/>
              </a:rPr>
              <a:t>/</a:t>
            </a:r>
            <a:endParaRPr lang="ru-RU" sz="1200" dirty="0">
              <a:effectLst/>
            </a:endParaRPr>
          </a:p>
          <a:p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0347" y="-195935"/>
            <a:ext cx="3920068" cy="2334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9495" y="602218"/>
            <a:ext cx="5588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Валерия </a:t>
            </a:r>
            <a:r>
              <a:rPr lang="ru-RU" sz="2800" b="1" dirty="0"/>
              <a:t>Осиповна </a:t>
            </a:r>
            <a:r>
              <a:rPr lang="ru-RU" sz="2800" b="1" dirty="0" err="1"/>
              <a:t>Гнаровская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27" y="1671637"/>
            <a:ext cx="3400282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3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9818" y="629722"/>
            <a:ext cx="5921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Зинаида </a:t>
            </a:r>
            <a:r>
              <a:rPr lang="ru-RU" sz="2800" b="1" dirty="0" err="1"/>
              <a:t>Туснолобова</a:t>
            </a:r>
            <a:r>
              <a:rPr lang="ru-RU" sz="2800" b="1" dirty="0"/>
              <a:t>-Марченко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347" y="-195935"/>
            <a:ext cx="3920068" cy="23349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9818" y="1545750"/>
            <a:ext cx="6853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Ушла </a:t>
            </a:r>
            <a:r>
              <a:rPr lang="ru-RU" sz="2000" dirty="0"/>
              <a:t>добровольцем на фронт. Несмотря на юный возраст, она на равных с мужчинами отправлялась в бой, на месте оказывая медицинскую помощь пострадавшим и вынося их с поля боя. За 8 месяцев нахождения на фронте Зинаида </a:t>
            </a:r>
            <a:r>
              <a:rPr lang="ru-RU" sz="2000" dirty="0" err="1"/>
              <a:t>Туснолобова</a:t>
            </a:r>
            <a:r>
              <a:rPr lang="ru-RU" sz="2000" dirty="0"/>
              <a:t>-Марченко спасла 128 раненных офицеров и солдат. феврале 1943 года </a:t>
            </a:r>
            <a:r>
              <a:rPr lang="ru-RU" sz="2000" dirty="0" err="1"/>
              <a:t>Туснолобову</a:t>
            </a:r>
            <a:r>
              <a:rPr lang="ru-RU" sz="2000" dirty="0"/>
              <a:t> тяжело ранили, когда она пыталась спасти командира, но не успела, он </a:t>
            </a:r>
            <a:r>
              <a:rPr lang="ru-RU" sz="2000" dirty="0" smtClean="0"/>
              <a:t>погиб. </a:t>
            </a:r>
            <a:r>
              <a:rPr lang="ru-RU" sz="2000" dirty="0"/>
              <a:t>Когда </a:t>
            </a:r>
            <a:r>
              <a:rPr lang="ru-RU" sz="2000" dirty="0" err="1"/>
              <a:t>Туснолобову</a:t>
            </a:r>
            <a:r>
              <a:rPr lang="ru-RU" sz="2000" dirty="0"/>
              <a:t> доставили в госпиталь, она была сильно обморожена. Из-за начавшейся гангрены врачам пришлось ампутировать ей обе руки и ноги.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96" y="1545750"/>
            <a:ext cx="3114674" cy="425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751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202</TotalTime>
  <Words>926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Narrow</vt:lpstr>
      <vt:lpstr>Calisto MT</vt:lpstr>
      <vt:lpstr>PT Serif</vt:lpstr>
      <vt:lpstr>Trebuchet MS</vt:lpstr>
      <vt:lpstr>Wingdings 2</vt:lpstr>
      <vt:lpstr>Сланец</vt:lpstr>
      <vt:lpstr>Участие русских врачей в Великой Отечественной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русских врачей в Великой Отечественной войне</dc:title>
  <dc:creator>Дина</dc:creator>
  <cp:lastModifiedBy>Дина</cp:lastModifiedBy>
  <cp:revision>15</cp:revision>
  <dcterms:created xsi:type="dcterms:W3CDTF">2022-04-21T19:44:09Z</dcterms:created>
  <dcterms:modified xsi:type="dcterms:W3CDTF">2022-04-23T19:56:08Z</dcterms:modified>
</cp:coreProperties>
</file>