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ru-RU"/>
              <a:t>Образец заголовка</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7" name="Date Placeholder 6"/>
          <p:cNvSpPr>
            <a:spLocks noGrp="1"/>
          </p:cNvSpPr>
          <p:nvPr>
            <p:ph type="dt" sz="half" idx="10"/>
          </p:nvPr>
        </p:nvSpPr>
        <p:spPr/>
        <p:txBody>
          <a:bodyPr/>
          <a:lstStyle/>
          <a:p>
            <a:fld id="{E10C62A1-0006-4D9F-9164-095D449F86DF}" type="datetimeFigureOut">
              <a:rPr lang="ru-RU" smtClean="0"/>
              <a:t>20.04.2022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4C6B6DD-E7F1-4054-ABE7-7D24E3BA7793}" type="slidenum">
              <a:rPr lang="ru-RU" smtClean="0"/>
              <a:t>‹#›</a:t>
            </a:fld>
            <a:endParaRPr lang="ru-RU"/>
          </a:p>
        </p:txBody>
      </p:sp>
    </p:spTree>
    <p:extLst>
      <p:ext uri="{BB962C8B-B14F-4D97-AF65-F5344CB8AC3E}">
        <p14:creationId xmlns:p14="http://schemas.microsoft.com/office/powerpoint/2010/main" val="34043116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10C62A1-0006-4D9F-9164-095D449F86DF}" type="datetimeFigureOut">
              <a:rPr lang="ru-RU" smtClean="0"/>
              <a:t>20.04.2022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4C6B6DD-E7F1-4054-ABE7-7D24E3BA7793}" type="slidenum">
              <a:rPr lang="ru-RU" smtClean="0"/>
              <a:t>‹#›</a:t>
            </a:fld>
            <a:endParaRPr lang="ru-RU"/>
          </a:p>
        </p:txBody>
      </p:sp>
    </p:spTree>
    <p:extLst>
      <p:ext uri="{BB962C8B-B14F-4D97-AF65-F5344CB8AC3E}">
        <p14:creationId xmlns:p14="http://schemas.microsoft.com/office/powerpoint/2010/main" val="21541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10C62A1-0006-4D9F-9164-095D449F86DF}" type="datetimeFigureOut">
              <a:rPr lang="ru-RU" smtClean="0"/>
              <a:t>20.04.2022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4C6B6DD-E7F1-4054-ABE7-7D24E3BA7793}" type="slidenum">
              <a:rPr lang="ru-RU" smtClean="0"/>
              <a:t>‹#›</a:t>
            </a:fld>
            <a:endParaRPr lang="ru-RU"/>
          </a:p>
        </p:txBody>
      </p:sp>
    </p:spTree>
    <p:extLst>
      <p:ext uri="{BB962C8B-B14F-4D97-AF65-F5344CB8AC3E}">
        <p14:creationId xmlns:p14="http://schemas.microsoft.com/office/powerpoint/2010/main" val="381372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E10C62A1-0006-4D9F-9164-095D449F86DF}" type="datetimeFigureOut">
              <a:rPr lang="ru-RU" smtClean="0"/>
              <a:t>20.04.2022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4C6B6DD-E7F1-4054-ABE7-7D24E3BA7793}" type="slidenum">
              <a:rPr lang="ru-RU" smtClean="0"/>
              <a:t>‹#›</a:t>
            </a:fld>
            <a:endParaRPr lang="ru-RU"/>
          </a:p>
        </p:txBody>
      </p:sp>
    </p:spTree>
    <p:extLst>
      <p:ext uri="{BB962C8B-B14F-4D97-AF65-F5344CB8AC3E}">
        <p14:creationId xmlns:p14="http://schemas.microsoft.com/office/powerpoint/2010/main" val="3865797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ru-RU"/>
              <a:t>Образец заголовка</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7" name="Date Placeholder 6"/>
          <p:cNvSpPr>
            <a:spLocks noGrp="1"/>
          </p:cNvSpPr>
          <p:nvPr>
            <p:ph type="dt" sz="half" idx="10"/>
          </p:nvPr>
        </p:nvSpPr>
        <p:spPr/>
        <p:txBody>
          <a:bodyPr/>
          <a:lstStyle/>
          <a:p>
            <a:fld id="{E10C62A1-0006-4D9F-9164-095D449F86DF}" type="datetimeFigureOut">
              <a:rPr lang="ru-RU" smtClean="0"/>
              <a:t>20.04.2022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4C6B6DD-E7F1-4054-ABE7-7D24E3BA7793}" type="slidenum">
              <a:rPr lang="ru-RU" smtClean="0"/>
              <a:t>‹#›</a:t>
            </a:fld>
            <a:endParaRPr lang="ru-RU"/>
          </a:p>
        </p:txBody>
      </p:sp>
    </p:spTree>
    <p:extLst>
      <p:ext uri="{BB962C8B-B14F-4D97-AF65-F5344CB8AC3E}">
        <p14:creationId xmlns:p14="http://schemas.microsoft.com/office/powerpoint/2010/main" val="329575114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8" name="Date Placeholder 7"/>
          <p:cNvSpPr>
            <a:spLocks noGrp="1"/>
          </p:cNvSpPr>
          <p:nvPr>
            <p:ph type="dt" sz="half" idx="10"/>
          </p:nvPr>
        </p:nvSpPr>
        <p:spPr/>
        <p:txBody>
          <a:bodyPr/>
          <a:lstStyle/>
          <a:p>
            <a:fld id="{E10C62A1-0006-4D9F-9164-095D449F86DF}" type="datetimeFigureOut">
              <a:rPr lang="ru-RU" smtClean="0"/>
              <a:t>20.04.2022</a:t>
            </a:fld>
            <a:endParaRPr lang="ru-RU"/>
          </a:p>
        </p:txBody>
      </p:sp>
      <p:sp>
        <p:nvSpPr>
          <p:cNvPr id="9" name="Footer Placeholder 8"/>
          <p:cNvSpPr>
            <a:spLocks noGrp="1"/>
          </p:cNvSpPr>
          <p:nvPr>
            <p:ph type="ftr" sz="quarter" idx="11"/>
          </p:nvPr>
        </p:nvSpPr>
        <p:spPr/>
        <p:txBody>
          <a:bodyPr/>
          <a:lstStyle/>
          <a:p>
            <a:endParaRPr lang="ru-RU"/>
          </a:p>
        </p:txBody>
      </p:sp>
      <p:sp>
        <p:nvSpPr>
          <p:cNvPr id="10" name="Slide Number Placeholder 9"/>
          <p:cNvSpPr>
            <a:spLocks noGrp="1"/>
          </p:cNvSpPr>
          <p:nvPr>
            <p:ph type="sldNum" sz="quarter" idx="12"/>
          </p:nvPr>
        </p:nvSpPr>
        <p:spPr/>
        <p:txBody>
          <a:bodyPr/>
          <a:lstStyle/>
          <a:p>
            <a:fld id="{34C6B6DD-E7F1-4054-ABE7-7D24E3BA7793}" type="slidenum">
              <a:rPr lang="ru-RU" smtClean="0"/>
              <a:t>‹#›</a:t>
            </a:fld>
            <a:endParaRPr lang="ru-RU"/>
          </a:p>
        </p:txBody>
      </p:sp>
    </p:spTree>
    <p:extLst>
      <p:ext uri="{BB962C8B-B14F-4D97-AF65-F5344CB8AC3E}">
        <p14:creationId xmlns:p14="http://schemas.microsoft.com/office/powerpoint/2010/main" val="775429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583436" y="3143250"/>
            <a:ext cx="4270248" cy="259677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7" name="Date Placeholder 6"/>
          <p:cNvSpPr>
            <a:spLocks noGrp="1"/>
          </p:cNvSpPr>
          <p:nvPr>
            <p:ph type="dt" sz="half" idx="10"/>
          </p:nvPr>
        </p:nvSpPr>
        <p:spPr/>
        <p:txBody>
          <a:bodyPr/>
          <a:lstStyle/>
          <a:p>
            <a:fld id="{E10C62A1-0006-4D9F-9164-095D449F86DF}" type="datetimeFigureOut">
              <a:rPr lang="ru-RU" smtClean="0"/>
              <a:t>20.04.2022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4C6B6DD-E7F1-4054-ABE7-7D24E3BA7793}" type="slidenum">
              <a:rPr lang="ru-RU" smtClean="0"/>
              <a:t>‹#›</a:t>
            </a:fld>
            <a:endParaRPr lang="ru-RU"/>
          </a:p>
        </p:txBody>
      </p:sp>
      <p:sp>
        <p:nvSpPr>
          <p:cNvPr id="10" name="Title 9"/>
          <p:cNvSpPr>
            <a:spLocks noGrp="1"/>
          </p:cNvSpPr>
          <p:nvPr>
            <p:ph type="title"/>
          </p:nvPr>
        </p:nvSpPr>
        <p:spPr/>
        <p:txBody>
          <a:bodyPr/>
          <a:lstStyle/>
          <a:p>
            <a:r>
              <a:rPr lang="ru-RU"/>
              <a:t>Образец заголовка</a:t>
            </a:r>
            <a:endParaRPr lang="en-US" dirty="0"/>
          </a:p>
        </p:txBody>
      </p:sp>
    </p:spTree>
    <p:extLst>
      <p:ext uri="{BB962C8B-B14F-4D97-AF65-F5344CB8AC3E}">
        <p14:creationId xmlns:p14="http://schemas.microsoft.com/office/powerpoint/2010/main" val="2309463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E10C62A1-0006-4D9F-9164-095D449F86DF}" type="datetimeFigureOut">
              <a:rPr lang="ru-RU" smtClean="0"/>
              <a:t>20.04.2022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4C6B6DD-E7F1-4054-ABE7-7D24E3BA7793}" type="slidenum">
              <a:rPr lang="ru-RU" smtClean="0"/>
              <a:t>‹#›</a:t>
            </a:fld>
            <a:endParaRPr lang="ru-RU"/>
          </a:p>
        </p:txBody>
      </p:sp>
    </p:spTree>
    <p:extLst>
      <p:ext uri="{BB962C8B-B14F-4D97-AF65-F5344CB8AC3E}">
        <p14:creationId xmlns:p14="http://schemas.microsoft.com/office/powerpoint/2010/main" val="1246770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0C62A1-0006-4D9F-9164-095D449F86DF}" type="datetimeFigureOut">
              <a:rPr lang="ru-RU" smtClean="0"/>
              <a:t>20.04.2022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4C6B6DD-E7F1-4054-ABE7-7D24E3BA7793}" type="slidenum">
              <a:rPr lang="ru-RU" smtClean="0"/>
              <a:t>‹#›</a:t>
            </a:fld>
            <a:endParaRPr lang="ru-RU"/>
          </a:p>
        </p:txBody>
      </p:sp>
    </p:spTree>
    <p:extLst>
      <p:ext uri="{BB962C8B-B14F-4D97-AF65-F5344CB8AC3E}">
        <p14:creationId xmlns:p14="http://schemas.microsoft.com/office/powerpoint/2010/main" val="3599622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ru-RU"/>
              <a:t>Образец заголовка</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9" name="Date Placeholder 8"/>
          <p:cNvSpPr>
            <a:spLocks noGrp="1"/>
          </p:cNvSpPr>
          <p:nvPr>
            <p:ph type="dt" sz="half" idx="10"/>
          </p:nvPr>
        </p:nvSpPr>
        <p:spPr/>
        <p:txBody>
          <a:bodyPr/>
          <a:lstStyle/>
          <a:p>
            <a:fld id="{E10C62A1-0006-4D9F-9164-095D449F86DF}" type="datetimeFigureOut">
              <a:rPr lang="ru-RU" smtClean="0"/>
              <a:t>20.04.2022</a:t>
            </a:fld>
            <a:endParaRPr lang="ru-RU"/>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ru-RU"/>
          </a:p>
        </p:txBody>
      </p:sp>
      <p:sp>
        <p:nvSpPr>
          <p:cNvPr id="11" name="Slide Number Placeholder 10"/>
          <p:cNvSpPr>
            <a:spLocks noGrp="1"/>
          </p:cNvSpPr>
          <p:nvPr>
            <p:ph type="sldNum" sz="quarter" idx="12"/>
          </p:nvPr>
        </p:nvSpPr>
        <p:spPr/>
        <p:txBody>
          <a:bodyPr/>
          <a:lstStyle/>
          <a:p>
            <a:fld id="{34C6B6DD-E7F1-4054-ABE7-7D24E3BA7793}" type="slidenum">
              <a:rPr lang="ru-RU" smtClean="0"/>
              <a:t>‹#›</a:t>
            </a:fld>
            <a:endParaRPr lang="ru-RU"/>
          </a:p>
        </p:txBody>
      </p:sp>
    </p:spTree>
    <p:extLst>
      <p:ext uri="{BB962C8B-B14F-4D97-AF65-F5344CB8AC3E}">
        <p14:creationId xmlns:p14="http://schemas.microsoft.com/office/powerpoint/2010/main" val="762518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ru-RU"/>
              <a:t>Образец заголовка</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E10C62A1-0006-4D9F-9164-095D449F86DF}" type="datetimeFigureOut">
              <a:rPr lang="ru-RU" smtClean="0"/>
              <a:t>20.04.2022</a:t>
            </a:fld>
            <a:endParaRPr lang="ru-RU"/>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34C6B6DD-E7F1-4054-ABE7-7D24E3BA7793}" type="slidenum">
              <a:rPr lang="ru-RU" smtClean="0"/>
              <a:t>‹#›</a:t>
            </a:fld>
            <a:endParaRPr lang="ru-RU"/>
          </a:p>
        </p:txBody>
      </p:sp>
    </p:spTree>
    <p:extLst>
      <p:ext uri="{BB962C8B-B14F-4D97-AF65-F5344CB8AC3E}">
        <p14:creationId xmlns:p14="http://schemas.microsoft.com/office/powerpoint/2010/main" val="132389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E10C62A1-0006-4D9F-9164-095D449F86DF}" type="datetimeFigureOut">
              <a:rPr lang="ru-RU" smtClean="0"/>
              <a:t>20.04.2022</a:t>
            </a:fld>
            <a:endParaRPr lang="ru-RU"/>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ru-RU"/>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34C6B6DD-E7F1-4054-ABE7-7D24E3BA7793}" type="slidenum">
              <a:rPr lang="ru-RU" smtClean="0"/>
              <a:t>‹#›</a:t>
            </a:fld>
            <a:endParaRPr lang="ru-RU"/>
          </a:p>
        </p:txBody>
      </p:sp>
    </p:spTree>
    <p:extLst>
      <p:ext uri="{BB962C8B-B14F-4D97-AF65-F5344CB8AC3E}">
        <p14:creationId xmlns:p14="http://schemas.microsoft.com/office/powerpoint/2010/main" val="31578908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850EA8-FC95-4CA7-8C06-197DC746D894}"/>
              </a:ext>
            </a:extLst>
          </p:cNvPr>
          <p:cNvSpPr>
            <a:spLocks noGrp="1"/>
          </p:cNvSpPr>
          <p:nvPr>
            <p:ph type="ctrTitle"/>
          </p:nvPr>
        </p:nvSpPr>
        <p:spPr>
          <a:xfrm>
            <a:off x="1278294" y="262309"/>
            <a:ext cx="10346718" cy="1089241"/>
          </a:xfrm>
        </p:spPr>
        <p:txBody>
          <a:bodyPr>
            <a:normAutofit fontScale="90000"/>
          </a:bodyPr>
          <a:lstStyle/>
          <a:p>
            <a:pPr algn="ctr"/>
            <a:r>
              <a:rPr lang="ru-RU" sz="4800" b="1" i="0" dirty="0">
                <a:solidFill>
                  <a:schemeClr val="bg1"/>
                </a:solidFill>
                <a:effectLst/>
                <a:latin typeface="+mn-lt"/>
              </a:rPr>
              <a:t>Георгий Фёдорович Синяков</a:t>
            </a:r>
            <a:endParaRPr lang="ru-RU" sz="4800" dirty="0">
              <a:solidFill>
                <a:schemeClr val="bg1"/>
              </a:solidFill>
              <a:latin typeface="+mn-lt"/>
            </a:endParaRPr>
          </a:p>
        </p:txBody>
      </p:sp>
      <p:sp>
        <p:nvSpPr>
          <p:cNvPr id="3" name="Подзаголовок 2">
            <a:extLst>
              <a:ext uri="{FF2B5EF4-FFF2-40B4-BE49-F238E27FC236}">
                <a16:creationId xmlns:a16="http://schemas.microsoft.com/office/drawing/2014/main" id="{9E40E8B7-D061-441D-844C-102ACAAB6C48}"/>
              </a:ext>
            </a:extLst>
          </p:cNvPr>
          <p:cNvSpPr>
            <a:spLocks noGrp="1"/>
          </p:cNvSpPr>
          <p:nvPr>
            <p:ph type="subTitle" idx="1"/>
          </p:nvPr>
        </p:nvSpPr>
        <p:spPr>
          <a:xfrm>
            <a:off x="9171991" y="4012164"/>
            <a:ext cx="2835575" cy="2583528"/>
          </a:xfrm>
        </p:spPr>
        <p:txBody>
          <a:bodyPr>
            <a:normAutofit/>
          </a:bodyPr>
          <a:lstStyle/>
          <a:p>
            <a:r>
              <a:rPr lang="ru-RU" sz="2400" dirty="0"/>
              <a:t>Выполнила студентка 1 курса педиатрического факультета ,                           112 группы </a:t>
            </a:r>
            <a:br>
              <a:rPr lang="ru-RU" sz="2400" dirty="0"/>
            </a:br>
            <a:r>
              <a:rPr lang="ru-RU" sz="2400" dirty="0"/>
              <a:t>Дюдина Алина</a:t>
            </a:r>
          </a:p>
        </p:txBody>
      </p:sp>
      <p:pic>
        <p:nvPicPr>
          <p:cNvPr id="4" name="Рисунок 3">
            <a:extLst>
              <a:ext uri="{FF2B5EF4-FFF2-40B4-BE49-F238E27FC236}">
                <a16:creationId xmlns:a16="http://schemas.microsoft.com/office/drawing/2014/main" id="{3796734C-9FF2-4F2F-9F0F-074DB53E4628}"/>
              </a:ext>
            </a:extLst>
          </p:cNvPr>
          <p:cNvPicPr>
            <a:picLocks noChangeAspect="1"/>
          </p:cNvPicPr>
          <p:nvPr/>
        </p:nvPicPr>
        <p:blipFill>
          <a:blip r:embed="rId2"/>
          <a:stretch>
            <a:fillRect/>
          </a:stretch>
        </p:blipFill>
        <p:spPr>
          <a:xfrm>
            <a:off x="100457" y="1351550"/>
            <a:ext cx="4009551" cy="5506450"/>
          </a:xfrm>
          <a:prstGeom prst="rect">
            <a:avLst/>
          </a:prstGeom>
          <a:effectLst>
            <a:softEdge rad="127000"/>
          </a:effectLst>
        </p:spPr>
      </p:pic>
      <p:sp>
        <p:nvSpPr>
          <p:cNvPr id="5" name="TextBox 4">
            <a:extLst>
              <a:ext uri="{FF2B5EF4-FFF2-40B4-BE49-F238E27FC236}">
                <a16:creationId xmlns:a16="http://schemas.microsoft.com/office/drawing/2014/main" id="{9FA0E0CC-1261-4A1B-85C2-B321534632C6}"/>
              </a:ext>
            </a:extLst>
          </p:cNvPr>
          <p:cNvSpPr txBox="1"/>
          <p:nvPr/>
        </p:nvSpPr>
        <p:spPr>
          <a:xfrm>
            <a:off x="4331089" y="1592183"/>
            <a:ext cx="6083557" cy="830997"/>
          </a:xfrm>
          <a:prstGeom prst="rect">
            <a:avLst/>
          </a:prstGeom>
          <a:noFill/>
          <a:ln>
            <a:solidFill>
              <a:schemeClr val="bg1"/>
            </a:solidFill>
          </a:ln>
        </p:spPr>
        <p:txBody>
          <a:bodyPr wrap="square" rtlCol="0">
            <a:spAutoFit/>
          </a:bodyPr>
          <a:lstStyle/>
          <a:p>
            <a:r>
              <a:rPr lang="ru-RU" sz="2400" b="1" dirty="0">
                <a:solidFill>
                  <a:schemeClr val="bg1"/>
                </a:solidFill>
                <a:latin typeface="Sitka Text" panose="02000505000000020004" pitchFamily="2" charset="0"/>
                <a:ea typeface="Microsoft JhengHei Light" panose="020B0304030504040204" pitchFamily="34" charset="-120"/>
              </a:rPr>
              <a:t>ВРАЧ, СПАСШИЙ ТЫСЯЧИ УЗНИКОВ КОНЦЛАГЕРЕЙ</a:t>
            </a:r>
          </a:p>
        </p:txBody>
      </p:sp>
      <p:pic>
        <p:nvPicPr>
          <p:cNvPr id="6" name="Рисунок 5">
            <a:extLst>
              <a:ext uri="{FF2B5EF4-FFF2-40B4-BE49-F238E27FC236}">
                <a16:creationId xmlns:a16="http://schemas.microsoft.com/office/drawing/2014/main" id="{2E2F1B2B-013A-4FB9-A38B-7134EF1CFC7C}"/>
              </a:ext>
            </a:extLst>
          </p:cNvPr>
          <p:cNvPicPr>
            <a:picLocks noChangeAspect="1"/>
          </p:cNvPicPr>
          <p:nvPr/>
        </p:nvPicPr>
        <p:blipFill>
          <a:blip r:embed="rId3"/>
          <a:stretch>
            <a:fillRect/>
          </a:stretch>
        </p:blipFill>
        <p:spPr>
          <a:xfrm>
            <a:off x="4780383" y="2682875"/>
            <a:ext cx="2835575" cy="4137746"/>
          </a:xfrm>
          <a:prstGeom prst="rect">
            <a:avLst/>
          </a:prstGeom>
          <a:effectLst>
            <a:softEdge rad="63500"/>
          </a:effectLst>
        </p:spPr>
      </p:pic>
    </p:spTree>
    <p:extLst>
      <p:ext uri="{BB962C8B-B14F-4D97-AF65-F5344CB8AC3E}">
        <p14:creationId xmlns:p14="http://schemas.microsoft.com/office/powerpoint/2010/main" val="477506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35E84193-F830-47AC-82CC-74F2CAFB8148}"/>
              </a:ext>
            </a:extLst>
          </p:cNvPr>
          <p:cNvSpPr>
            <a:spLocks noGrp="1"/>
          </p:cNvSpPr>
          <p:nvPr>
            <p:ph idx="1"/>
          </p:nvPr>
        </p:nvSpPr>
        <p:spPr>
          <a:xfrm>
            <a:off x="298580" y="522515"/>
            <a:ext cx="11551298" cy="3592286"/>
          </a:xfrm>
        </p:spPr>
        <p:txBody>
          <a:bodyPr>
            <a:normAutofit fontScale="92500" lnSpcReduction="10000"/>
          </a:bodyPr>
          <a:lstStyle/>
          <a:p>
            <a:pPr marL="0" indent="0">
              <a:buNone/>
            </a:pPr>
            <a:r>
              <a:rPr lang="ru-RU" sz="2000" b="0" i="0" dirty="0">
                <a:solidFill>
                  <a:srgbClr val="000000"/>
                </a:solidFill>
                <a:effectLst/>
              </a:rPr>
              <a:t>Последний подвиг в лагере «русский доктор» совершил уже перед тем, как русские танки освободили </a:t>
            </a:r>
            <a:r>
              <a:rPr lang="ru-RU" sz="2000" b="0" i="0" dirty="0" err="1">
                <a:solidFill>
                  <a:srgbClr val="000000"/>
                </a:solidFill>
                <a:effectLst/>
              </a:rPr>
              <a:t>Кюстрин</a:t>
            </a:r>
            <a:r>
              <a:rPr lang="ru-RU" sz="2000" b="0" i="0" dirty="0">
                <a:solidFill>
                  <a:srgbClr val="000000"/>
                </a:solidFill>
                <a:effectLst/>
              </a:rPr>
              <a:t>. Тех заключённых, что были покрепче, гитлеровцы закинули в эшелоны, а остальных решили расстрелять в лагере. На смерть были обречены три тысячи пленных. Случайно об этом узнал Синяков. Ему говорили, не бойтесь, доктор, вас не расстреляют. Но Георгий не мог оставить своих раненых, которых он прооперировал тысячи, и, как в начале войны, в боях под Киевом, не бросил их, а решился на немыслимо отважный шаг. Он уговорил переводчика пойти к фашистскому начальству и стал просить гитлеровцев пощадить измученных пленников, не брать ещё один грех на душу. Переводчик с трясущимися от страха руками передал слова </a:t>
            </a:r>
            <a:r>
              <a:rPr lang="ru-RU" sz="2000" b="0" i="0" dirty="0" err="1">
                <a:solidFill>
                  <a:srgbClr val="000000"/>
                </a:solidFill>
                <a:effectLst/>
              </a:rPr>
              <a:t>Синякова</a:t>
            </a:r>
            <a:r>
              <a:rPr lang="ru-RU" sz="2000" b="0" i="0" dirty="0">
                <a:solidFill>
                  <a:srgbClr val="000000"/>
                </a:solidFill>
                <a:effectLst/>
              </a:rPr>
              <a:t> фашистам. Они ушли из лагеря без единого выстрела. И тут же в </a:t>
            </a:r>
            <a:r>
              <a:rPr lang="ru-RU" sz="2000" b="0" i="0" dirty="0" err="1">
                <a:solidFill>
                  <a:srgbClr val="000000"/>
                </a:solidFill>
                <a:effectLst/>
              </a:rPr>
              <a:t>Кюстрин</a:t>
            </a:r>
            <a:r>
              <a:rPr lang="ru-RU" sz="2000" b="0" i="0" dirty="0">
                <a:solidFill>
                  <a:srgbClr val="000000"/>
                </a:solidFill>
                <a:effectLst/>
              </a:rPr>
              <a:t> вошла танковая группа майора Ильина.</a:t>
            </a:r>
          </a:p>
          <a:p>
            <a:pPr marL="0" indent="0">
              <a:buNone/>
            </a:pPr>
            <a:r>
              <a:rPr lang="ru-RU" sz="2000" b="0" i="0" dirty="0">
                <a:solidFill>
                  <a:srgbClr val="000000"/>
                </a:solidFill>
                <a:effectLst/>
              </a:rPr>
              <a:t>Оказавшись среди своих, доктор продолжил оперировать. Известно, что                                                                                       за первые сутки он спас семьдесят раненых танкистов. </a:t>
            </a:r>
          </a:p>
          <a:p>
            <a:pPr marL="0" indent="0">
              <a:buNone/>
            </a:pPr>
            <a:r>
              <a:rPr lang="ru-RU" sz="2000" b="0" i="0" dirty="0">
                <a:solidFill>
                  <a:srgbClr val="000000"/>
                </a:solidFill>
                <a:effectLst/>
              </a:rPr>
              <a:t>В 1945-м Георгий Синяков расписался на рейхстаге.</a:t>
            </a:r>
            <a:endParaRPr lang="ru-RU" sz="2000" dirty="0"/>
          </a:p>
        </p:txBody>
      </p:sp>
      <p:pic>
        <p:nvPicPr>
          <p:cNvPr id="5" name="Рисунок 4">
            <a:extLst>
              <a:ext uri="{FF2B5EF4-FFF2-40B4-BE49-F238E27FC236}">
                <a16:creationId xmlns:a16="http://schemas.microsoft.com/office/drawing/2014/main" id="{ADC9224C-5A74-471F-8FCE-EBCF015E8415}"/>
              </a:ext>
            </a:extLst>
          </p:cNvPr>
          <p:cNvPicPr>
            <a:picLocks noChangeAspect="1"/>
          </p:cNvPicPr>
          <p:nvPr/>
        </p:nvPicPr>
        <p:blipFill rotWithShape="1">
          <a:blip r:embed="rId2"/>
          <a:srcRect l="20624" r="33436" b="-2377"/>
          <a:stretch/>
        </p:blipFill>
        <p:spPr>
          <a:xfrm>
            <a:off x="8173617" y="2800981"/>
            <a:ext cx="3573624" cy="3981796"/>
          </a:xfrm>
          <a:prstGeom prst="rect">
            <a:avLst/>
          </a:prstGeom>
        </p:spPr>
      </p:pic>
    </p:spTree>
    <p:extLst>
      <p:ext uri="{BB962C8B-B14F-4D97-AF65-F5344CB8AC3E}">
        <p14:creationId xmlns:p14="http://schemas.microsoft.com/office/powerpoint/2010/main" val="3222654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4D0968D-A0BE-4224-976D-A950F1A0D33F}"/>
              </a:ext>
            </a:extLst>
          </p:cNvPr>
          <p:cNvSpPr>
            <a:spLocks noGrp="1"/>
          </p:cNvSpPr>
          <p:nvPr>
            <p:ph type="title"/>
          </p:nvPr>
        </p:nvSpPr>
        <p:spPr>
          <a:xfrm>
            <a:off x="2683111" y="302219"/>
            <a:ext cx="6825778" cy="1004067"/>
          </a:xfrm>
        </p:spPr>
        <p:txBody>
          <a:bodyPr/>
          <a:lstStyle/>
          <a:p>
            <a:r>
              <a:rPr lang="ru-RU" dirty="0"/>
              <a:t>Послевоенное время</a:t>
            </a:r>
          </a:p>
        </p:txBody>
      </p:sp>
      <p:sp>
        <p:nvSpPr>
          <p:cNvPr id="3" name="Объект 2">
            <a:extLst>
              <a:ext uri="{FF2B5EF4-FFF2-40B4-BE49-F238E27FC236}">
                <a16:creationId xmlns:a16="http://schemas.microsoft.com/office/drawing/2014/main" id="{E61AF6A4-BFEB-4C01-867D-B017E86D62A8}"/>
              </a:ext>
            </a:extLst>
          </p:cNvPr>
          <p:cNvSpPr>
            <a:spLocks noGrp="1"/>
          </p:cNvSpPr>
          <p:nvPr>
            <p:ph idx="1"/>
          </p:nvPr>
        </p:nvSpPr>
        <p:spPr>
          <a:xfrm>
            <a:off x="1190213" y="2070930"/>
            <a:ext cx="4781380" cy="4936360"/>
          </a:xfrm>
        </p:spPr>
        <p:txBody>
          <a:bodyPr>
            <a:normAutofit/>
          </a:bodyPr>
          <a:lstStyle/>
          <a:p>
            <a:pPr marL="0" indent="0">
              <a:buNone/>
            </a:pPr>
            <a:r>
              <a:rPr lang="ru-RU" sz="2000" b="0" i="0" dirty="0">
                <a:solidFill>
                  <a:srgbClr val="000000"/>
                </a:solidFill>
                <a:effectLst/>
              </a:rPr>
              <a:t>После войны Георгий Фёдорович переехал в Челябинск. Он работал заведующим хирургическим отделением медсанчасти легендарного ЧТЗ, преподавал в мединституте. О войне не говорил. Студенты вспоминали, что Георгий Фёдорович был очень добрым, подчёркнуто вежливым, интересным и спокойным человеком. Многие и не предполагали, что он был на войне, а про концлагерь и вовсе не думали.</a:t>
            </a:r>
            <a:endParaRPr lang="ru-RU" sz="2000" dirty="0"/>
          </a:p>
        </p:txBody>
      </p:sp>
      <p:pic>
        <p:nvPicPr>
          <p:cNvPr id="4" name="Рисунок 3">
            <a:extLst>
              <a:ext uri="{FF2B5EF4-FFF2-40B4-BE49-F238E27FC236}">
                <a16:creationId xmlns:a16="http://schemas.microsoft.com/office/drawing/2014/main" id="{D56A65D1-3363-480F-BC87-315258D2AF94}"/>
              </a:ext>
            </a:extLst>
          </p:cNvPr>
          <p:cNvPicPr>
            <a:picLocks noChangeAspect="1"/>
          </p:cNvPicPr>
          <p:nvPr/>
        </p:nvPicPr>
        <p:blipFill rotWithShape="1">
          <a:blip r:embed="rId2"/>
          <a:srcRect l="18929" t="790" r="28929" b="1712"/>
          <a:stretch/>
        </p:blipFill>
        <p:spPr>
          <a:xfrm>
            <a:off x="6792686" y="1442604"/>
            <a:ext cx="4117941" cy="5113177"/>
          </a:xfrm>
          <a:prstGeom prst="rect">
            <a:avLst/>
          </a:prstGeom>
        </p:spPr>
      </p:pic>
    </p:spTree>
    <p:extLst>
      <p:ext uri="{BB962C8B-B14F-4D97-AF65-F5344CB8AC3E}">
        <p14:creationId xmlns:p14="http://schemas.microsoft.com/office/powerpoint/2010/main" val="3308896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D1CC7DA1-24DB-4FE1-AAA8-1D3C9A1004CE}"/>
              </a:ext>
            </a:extLst>
          </p:cNvPr>
          <p:cNvSpPr>
            <a:spLocks noGrp="1"/>
          </p:cNvSpPr>
          <p:nvPr>
            <p:ph idx="1"/>
          </p:nvPr>
        </p:nvSpPr>
        <p:spPr>
          <a:xfrm>
            <a:off x="531844" y="389926"/>
            <a:ext cx="11327363" cy="2194653"/>
          </a:xfrm>
        </p:spPr>
        <p:txBody>
          <a:bodyPr>
            <a:normAutofit/>
          </a:bodyPr>
          <a:lstStyle/>
          <a:p>
            <a:pPr marL="0" indent="0">
              <a:buNone/>
            </a:pPr>
            <a:r>
              <a:rPr lang="ru-RU" sz="2000" b="0" i="0" dirty="0">
                <a:solidFill>
                  <a:srgbClr val="000000"/>
                </a:solidFill>
                <a:effectLst/>
              </a:rPr>
              <a:t>Говорили, что </a:t>
            </a:r>
            <a:r>
              <a:rPr lang="ru-RU" sz="2000" b="0" i="0" dirty="0" err="1">
                <a:solidFill>
                  <a:srgbClr val="000000"/>
                </a:solidFill>
                <a:effectLst/>
              </a:rPr>
              <a:t>Синякова</a:t>
            </a:r>
            <a:r>
              <a:rPr lang="ru-RU" sz="2000" b="0" i="0" dirty="0">
                <a:solidFill>
                  <a:srgbClr val="000000"/>
                </a:solidFill>
                <a:effectLst/>
              </a:rPr>
              <a:t> после интервью Егоровой пытались выдвинуть на награды, но «пленное прошлое» не ценилось в послевоенные времена. Тысячи спасённых Георгием Фёдоровичем говорили, что он был действительно врачом с большой буквы, настоящим «Русским Доктором». Известно, что свой день рождения Синяков отмечал в день окончания Воронежского университета, считая, что родился тогда, когда получил диплом врача</a:t>
            </a:r>
            <a:r>
              <a:rPr lang="ru-RU" sz="2000" b="0" i="0" dirty="0">
                <a:solidFill>
                  <a:srgbClr val="000000"/>
                </a:solidFill>
                <a:effectLst/>
                <a:latin typeface="Montserrat" panose="00000500000000000000" pitchFamily="2" charset="-52"/>
              </a:rPr>
              <a:t>.</a:t>
            </a:r>
            <a:endParaRPr lang="ru-RU" sz="2000" dirty="0"/>
          </a:p>
        </p:txBody>
      </p:sp>
      <p:pic>
        <p:nvPicPr>
          <p:cNvPr id="4" name="Рисунок 3">
            <a:extLst>
              <a:ext uri="{FF2B5EF4-FFF2-40B4-BE49-F238E27FC236}">
                <a16:creationId xmlns:a16="http://schemas.microsoft.com/office/drawing/2014/main" id="{FE8A6B97-D000-4326-AD48-0864C3B49B4E}"/>
              </a:ext>
            </a:extLst>
          </p:cNvPr>
          <p:cNvPicPr>
            <a:picLocks noChangeAspect="1"/>
          </p:cNvPicPr>
          <p:nvPr/>
        </p:nvPicPr>
        <p:blipFill>
          <a:blip r:embed="rId2"/>
          <a:stretch>
            <a:fillRect/>
          </a:stretch>
        </p:blipFill>
        <p:spPr>
          <a:xfrm>
            <a:off x="244406" y="2249508"/>
            <a:ext cx="6515366" cy="4326610"/>
          </a:xfrm>
          <a:prstGeom prst="rect">
            <a:avLst/>
          </a:prstGeom>
        </p:spPr>
      </p:pic>
      <p:pic>
        <p:nvPicPr>
          <p:cNvPr id="6" name="Рисунок 5">
            <a:extLst>
              <a:ext uri="{FF2B5EF4-FFF2-40B4-BE49-F238E27FC236}">
                <a16:creationId xmlns:a16="http://schemas.microsoft.com/office/drawing/2014/main" id="{7D6FF1FE-4D4B-4E08-9B72-0C1AFD572E59}"/>
              </a:ext>
            </a:extLst>
          </p:cNvPr>
          <p:cNvPicPr>
            <a:picLocks noChangeAspect="1"/>
          </p:cNvPicPr>
          <p:nvPr/>
        </p:nvPicPr>
        <p:blipFill>
          <a:blip r:embed="rId3"/>
          <a:stretch>
            <a:fillRect/>
          </a:stretch>
        </p:blipFill>
        <p:spPr>
          <a:xfrm>
            <a:off x="6861372" y="2861506"/>
            <a:ext cx="5221769" cy="3102613"/>
          </a:xfrm>
          <a:prstGeom prst="rect">
            <a:avLst/>
          </a:prstGeom>
        </p:spPr>
      </p:pic>
    </p:spTree>
    <p:extLst>
      <p:ext uri="{BB962C8B-B14F-4D97-AF65-F5344CB8AC3E}">
        <p14:creationId xmlns:p14="http://schemas.microsoft.com/office/powerpoint/2010/main" val="1938638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F0D82450-60D3-4ADE-8A66-2B04FF3D148C}"/>
              </a:ext>
            </a:extLst>
          </p:cNvPr>
          <p:cNvSpPr>
            <a:spLocks noGrp="1"/>
          </p:cNvSpPr>
          <p:nvPr>
            <p:ph idx="1"/>
          </p:nvPr>
        </p:nvSpPr>
        <p:spPr>
          <a:xfrm>
            <a:off x="755780" y="408028"/>
            <a:ext cx="10926147" cy="2839025"/>
          </a:xfrm>
        </p:spPr>
        <p:txBody>
          <a:bodyPr>
            <a:normAutofit/>
          </a:bodyPr>
          <a:lstStyle/>
          <a:p>
            <a:pPr marL="0" indent="0">
              <a:buNone/>
            </a:pPr>
            <a:r>
              <a:rPr lang="ru-RU" sz="2000" b="0" i="0" dirty="0">
                <a:solidFill>
                  <a:srgbClr val="000000"/>
                </a:solidFill>
                <a:effectLst/>
              </a:rPr>
              <a:t>После интервью летчицы Егоровой </a:t>
            </a:r>
            <a:r>
              <a:rPr lang="ru-RU" sz="2000" dirty="0">
                <a:solidFill>
                  <a:srgbClr val="000000"/>
                </a:solidFill>
              </a:rPr>
              <a:t>в Челябинск со всех уголков мира  </a:t>
            </a:r>
            <a:r>
              <a:rPr lang="ru-RU" sz="2000" b="0" i="0" dirty="0">
                <a:solidFill>
                  <a:srgbClr val="000000"/>
                </a:solidFill>
                <a:effectLst/>
              </a:rPr>
              <a:t>тотчас пошли письма с надписью на конверте: город Челябинск, доктору Георгию </a:t>
            </a:r>
            <a:r>
              <a:rPr lang="ru-RU" sz="2000" b="0" i="0" dirty="0" err="1">
                <a:solidFill>
                  <a:srgbClr val="000000"/>
                </a:solidFill>
                <a:effectLst/>
              </a:rPr>
              <a:t>Синякову</a:t>
            </a:r>
            <a:r>
              <a:rPr lang="ru-RU" sz="2000" b="0" i="0" dirty="0">
                <a:solidFill>
                  <a:srgbClr val="000000"/>
                </a:solidFill>
                <a:effectLst/>
              </a:rPr>
              <a:t>. Что удивительно, они доходили до адресата! Сотни человек трогательно благодарили спасшего их врача, плакали, когда вспоминали своё пребывание в лагере, смеялись, когда писали о том, как Синяков обманывал гитлеровцев и организовывал побеги, рассказывали о том, как сложилась их дальнейшая жизнь. А скромный врач-хирург, ещё в концлагере получивший имя «чудесный русский доктор», никогда доселе не рассказывавший о войне, лишь говорил, что выполнял свой долг, и «не в плену победа делалась».</a:t>
            </a:r>
            <a:endParaRPr lang="ru-RU" sz="2000" dirty="0"/>
          </a:p>
        </p:txBody>
      </p:sp>
      <p:pic>
        <p:nvPicPr>
          <p:cNvPr id="4" name="Рисунок 3">
            <a:extLst>
              <a:ext uri="{FF2B5EF4-FFF2-40B4-BE49-F238E27FC236}">
                <a16:creationId xmlns:a16="http://schemas.microsoft.com/office/drawing/2014/main" id="{36C43D6A-FBC7-4D4C-BC91-0D0FDFA2690D}"/>
              </a:ext>
            </a:extLst>
          </p:cNvPr>
          <p:cNvPicPr>
            <a:picLocks noChangeAspect="1"/>
          </p:cNvPicPr>
          <p:nvPr/>
        </p:nvPicPr>
        <p:blipFill>
          <a:blip r:embed="rId2"/>
          <a:stretch>
            <a:fillRect/>
          </a:stretch>
        </p:blipFill>
        <p:spPr>
          <a:xfrm>
            <a:off x="6357880" y="3077636"/>
            <a:ext cx="5078341" cy="3372336"/>
          </a:xfrm>
          <a:prstGeom prst="rect">
            <a:avLst/>
          </a:prstGeom>
        </p:spPr>
      </p:pic>
      <p:pic>
        <p:nvPicPr>
          <p:cNvPr id="5" name="Рисунок 4">
            <a:extLst>
              <a:ext uri="{FF2B5EF4-FFF2-40B4-BE49-F238E27FC236}">
                <a16:creationId xmlns:a16="http://schemas.microsoft.com/office/drawing/2014/main" id="{A681A607-7289-476A-B68D-38F73178EC93}"/>
              </a:ext>
            </a:extLst>
          </p:cNvPr>
          <p:cNvPicPr>
            <a:picLocks noChangeAspect="1"/>
          </p:cNvPicPr>
          <p:nvPr/>
        </p:nvPicPr>
        <p:blipFill>
          <a:blip r:embed="rId3"/>
          <a:stretch>
            <a:fillRect/>
          </a:stretch>
        </p:blipFill>
        <p:spPr>
          <a:xfrm>
            <a:off x="755782" y="3014997"/>
            <a:ext cx="5078340" cy="3372335"/>
          </a:xfrm>
          <a:prstGeom prst="rect">
            <a:avLst/>
          </a:prstGeom>
        </p:spPr>
      </p:pic>
    </p:spTree>
    <p:extLst>
      <p:ext uri="{BB962C8B-B14F-4D97-AF65-F5344CB8AC3E}">
        <p14:creationId xmlns:p14="http://schemas.microsoft.com/office/powerpoint/2010/main" val="2732928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a:extLst>
              <a:ext uri="{FF2B5EF4-FFF2-40B4-BE49-F238E27FC236}">
                <a16:creationId xmlns:a16="http://schemas.microsoft.com/office/drawing/2014/main" id="{5E8E54EE-F986-4204-95BC-207E781B0E6C}"/>
              </a:ext>
            </a:extLst>
          </p:cNvPr>
          <p:cNvSpPr>
            <a:spLocks noGrp="1"/>
          </p:cNvSpPr>
          <p:nvPr>
            <p:ph idx="1"/>
          </p:nvPr>
        </p:nvSpPr>
        <p:spPr>
          <a:xfrm>
            <a:off x="270588" y="302922"/>
            <a:ext cx="11457992" cy="3126078"/>
          </a:xfrm>
        </p:spPr>
        <p:txBody>
          <a:bodyPr>
            <a:normAutofit/>
          </a:bodyPr>
          <a:lstStyle/>
          <a:p>
            <a:pPr marL="0" indent="0">
              <a:buNone/>
            </a:pPr>
            <a:r>
              <a:rPr lang="ru-RU" sz="2000" b="0" i="0" dirty="0">
                <a:solidFill>
                  <a:srgbClr val="212529"/>
                </a:solidFill>
                <a:effectLst/>
              </a:rPr>
              <a:t>Георгий Федорович был призван в действующую армию 23 июня 1941 </a:t>
            </a:r>
            <a:r>
              <a:rPr lang="ru-RU" sz="2000" b="0" i="0" dirty="0" err="1">
                <a:solidFill>
                  <a:srgbClr val="212529"/>
                </a:solidFill>
                <a:effectLst/>
              </a:rPr>
              <a:t>года,</a:t>
            </a:r>
            <a:r>
              <a:rPr lang="ru-RU" sz="2000" b="0" i="0" dirty="0" err="1">
                <a:solidFill>
                  <a:srgbClr val="000000"/>
                </a:solidFill>
                <a:effectLst/>
              </a:rPr>
              <a:t>в</a:t>
            </a:r>
            <a:r>
              <a:rPr lang="ru-RU" sz="2000" b="0" i="0" dirty="0">
                <a:solidFill>
                  <a:srgbClr val="000000"/>
                </a:solidFill>
                <a:effectLst/>
              </a:rPr>
              <a:t> первые месяцы войны он числился ведущим хирургом медико-санитарного батальона, был военврачом 2 ранга. </a:t>
            </a:r>
            <a:r>
              <a:rPr lang="ru-RU" sz="2000" b="0" i="0" dirty="0">
                <a:solidFill>
                  <a:srgbClr val="212529"/>
                </a:solidFill>
                <a:effectLst/>
              </a:rPr>
              <a:t> </a:t>
            </a:r>
            <a:r>
              <a:rPr lang="ru-RU" sz="2000" b="0" i="0" dirty="0">
                <a:solidFill>
                  <a:srgbClr val="000000"/>
                </a:solidFill>
                <a:effectLst/>
              </a:rPr>
              <a:t>Во время боёв за Киев врач до последней секунды оказывал помощь попавшим в окружение раненым солдатам, пока гитлеровцы не заставили его бросить это «ненужное занятие».</a:t>
            </a:r>
            <a:endParaRPr lang="ru-RU" sz="2000" b="0" i="0" dirty="0">
              <a:solidFill>
                <a:srgbClr val="212529"/>
              </a:solidFill>
              <a:effectLst/>
            </a:endParaRPr>
          </a:p>
          <a:p>
            <a:pPr marL="0" indent="0">
              <a:buNone/>
            </a:pPr>
            <a:r>
              <a:rPr lang="ru-RU" sz="2000" b="0" i="0" dirty="0">
                <a:solidFill>
                  <a:srgbClr val="212529"/>
                </a:solidFill>
                <a:effectLst/>
              </a:rPr>
              <a:t>5 октября 1941 года вместе раненными советскими воинами попал в плен под Киевом.</a:t>
            </a:r>
            <a:r>
              <a:rPr lang="ru-RU" sz="2000" b="0" i="0" dirty="0">
                <a:solidFill>
                  <a:srgbClr val="000000"/>
                </a:solidFill>
                <a:effectLst/>
                <a:latin typeface="Montserrat" panose="00000500000000000000" pitchFamily="2" charset="-52"/>
              </a:rPr>
              <a:t> </a:t>
            </a:r>
            <a:r>
              <a:rPr lang="ru-RU" sz="2000" b="0" i="0" dirty="0">
                <a:solidFill>
                  <a:srgbClr val="000000"/>
                </a:solidFill>
                <a:effectLst/>
              </a:rPr>
              <a:t>Изначально молодой врач прошёл два концлагеря, Борисполь и </a:t>
            </a:r>
            <a:r>
              <a:rPr lang="ru-RU" sz="2000" b="0" i="0" dirty="0" err="1">
                <a:solidFill>
                  <a:srgbClr val="000000"/>
                </a:solidFill>
                <a:effectLst/>
              </a:rPr>
              <a:t>Дарницу,потом</a:t>
            </a:r>
            <a:r>
              <a:rPr lang="ru-RU" sz="2000" b="0" i="0" dirty="0">
                <a:solidFill>
                  <a:srgbClr val="000000"/>
                </a:solidFill>
                <a:effectLst/>
              </a:rPr>
              <a:t> е</a:t>
            </a:r>
            <a:r>
              <a:rPr lang="ru-RU" sz="2000" b="0" i="0" dirty="0">
                <a:solidFill>
                  <a:srgbClr val="212529"/>
                </a:solidFill>
                <a:effectLst/>
              </a:rPr>
              <a:t>го направили в </a:t>
            </a:r>
            <a:r>
              <a:rPr lang="ru-RU" sz="2000" b="0" i="0" dirty="0" err="1">
                <a:solidFill>
                  <a:srgbClr val="212529"/>
                </a:solidFill>
                <a:effectLst/>
              </a:rPr>
              <a:t>Кюстринский</a:t>
            </a:r>
            <a:r>
              <a:rPr lang="ru-RU" sz="2000" b="0" i="0" dirty="0">
                <a:solidFill>
                  <a:srgbClr val="212529"/>
                </a:solidFill>
                <a:effectLst/>
              </a:rPr>
              <a:t> международный лагерь для военнопленных, где содержались пленные из разных стран Европы и СССР — </a:t>
            </a:r>
            <a:r>
              <a:rPr lang="ru-RU" sz="2000" b="0" i="0" dirty="0" err="1">
                <a:solidFill>
                  <a:srgbClr val="212529"/>
                </a:solidFill>
                <a:effectLst/>
              </a:rPr>
              <a:t>Шталаг</a:t>
            </a:r>
            <a:r>
              <a:rPr lang="ru-RU" sz="2000" b="0" i="0" dirty="0">
                <a:solidFill>
                  <a:srgbClr val="212529"/>
                </a:solidFill>
                <a:effectLst/>
              </a:rPr>
              <a:t> III-A. За всё время через лагерь прошло более 200 000 заключенных — в основном французов, поляков и русских.</a:t>
            </a:r>
          </a:p>
        </p:txBody>
      </p:sp>
      <p:pic>
        <p:nvPicPr>
          <p:cNvPr id="6" name="Рисунок 5">
            <a:extLst>
              <a:ext uri="{FF2B5EF4-FFF2-40B4-BE49-F238E27FC236}">
                <a16:creationId xmlns:a16="http://schemas.microsoft.com/office/drawing/2014/main" id="{966D9B5E-7488-4FC1-9504-65C68005A98C}"/>
              </a:ext>
            </a:extLst>
          </p:cNvPr>
          <p:cNvPicPr>
            <a:picLocks noChangeAspect="1"/>
          </p:cNvPicPr>
          <p:nvPr/>
        </p:nvPicPr>
        <p:blipFill>
          <a:blip r:embed="rId2"/>
          <a:stretch>
            <a:fillRect/>
          </a:stretch>
        </p:blipFill>
        <p:spPr>
          <a:xfrm>
            <a:off x="5918278" y="3237721"/>
            <a:ext cx="6003134" cy="3317357"/>
          </a:xfrm>
          <a:prstGeom prst="rect">
            <a:avLst/>
          </a:prstGeom>
        </p:spPr>
      </p:pic>
      <p:pic>
        <p:nvPicPr>
          <p:cNvPr id="7" name="Рисунок 6">
            <a:extLst>
              <a:ext uri="{FF2B5EF4-FFF2-40B4-BE49-F238E27FC236}">
                <a16:creationId xmlns:a16="http://schemas.microsoft.com/office/drawing/2014/main" id="{417D4D62-8B22-43B1-85F7-950E08DEEE8E}"/>
              </a:ext>
            </a:extLst>
          </p:cNvPr>
          <p:cNvPicPr>
            <a:picLocks noChangeAspect="1"/>
          </p:cNvPicPr>
          <p:nvPr/>
        </p:nvPicPr>
        <p:blipFill>
          <a:blip r:embed="rId3"/>
          <a:stretch>
            <a:fillRect/>
          </a:stretch>
        </p:blipFill>
        <p:spPr>
          <a:xfrm>
            <a:off x="77756" y="3429000"/>
            <a:ext cx="5670096" cy="3152573"/>
          </a:xfrm>
          <a:prstGeom prst="rect">
            <a:avLst/>
          </a:prstGeom>
        </p:spPr>
      </p:pic>
    </p:spTree>
    <p:extLst>
      <p:ext uri="{BB962C8B-B14F-4D97-AF65-F5344CB8AC3E}">
        <p14:creationId xmlns:p14="http://schemas.microsoft.com/office/powerpoint/2010/main" val="1443245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C0302489-9489-4F3C-80EC-5D6470B7F565}"/>
              </a:ext>
            </a:extLst>
          </p:cNvPr>
          <p:cNvSpPr>
            <a:spLocks noGrp="1"/>
          </p:cNvSpPr>
          <p:nvPr>
            <p:ph idx="1"/>
          </p:nvPr>
        </p:nvSpPr>
        <p:spPr>
          <a:xfrm>
            <a:off x="419877" y="251928"/>
            <a:ext cx="11569959" cy="3177072"/>
          </a:xfrm>
        </p:spPr>
        <p:txBody>
          <a:bodyPr>
            <a:normAutofit/>
          </a:bodyPr>
          <a:lstStyle/>
          <a:p>
            <a:pPr marL="0" indent="0">
              <a:buNone/>
            </a:pPr>
            <a:r>
              <a:rPr lang="ru-RU" b="0" i="0" dirty="0">
                <a:solidFill>
                  <a:srgbClr val="212529"/>
                </a:solidFill>
                <a:effectLst/>
              </a:rPr>
              <a:t>Медицинское обеспечение советских военнопленных в лагере было на самом низком уровне — лазарета.</a:t>
            </a:r>
            <a:br>
              <a:rPr lang="ru-RU" b="0" i="0" dirty="0">
                <a:effectLst/>
              </a:rPr>
            </a:br>
            <a:r>
              <a:rPr lang="ru-RU" b="0" i="0" dirty="0">
                <a:solidFill>
                  <a:srgbClr val="000000"/>
                </a:solidFill>
                <a:effectLst/>
              </a:rPr>
              <a:t>Весть о том, что в лагере оказался врач, быстро облетела немцев. Решено было устроить русскому доктору экзамен — он, голодный и босой, несколько часов подряд делал резекцию желудка. Экзаменовать молодого русского приставили нескольких военнопленных докторов из европейских стран. У ассистентов </a:t>
            </a:r>
            <a:r>
              <a:rPr lang="ru-RU" b="0" i="0" dirty="0" err="1">
                <a:solidFill>
                  <a:srgbClr val="000000"/>
                </a:solidFill>
                <a:effectLst/>
              </a:rPr>
              <a:t>Синякова</a:t>
            </a:r>
            <a:r>
              <a:rPr lang="ru-RU" b="0" i="0" dirty="0">
                <a:solidFill>
                  <a:srgbClr val="000000"/>
                </a:solidFill>
                <a:effectLst/>
              </a:rPr>
              <a:t> дрожали руки, а Георгий так спокойно и чётко выполнял необходимые манипуляции, что даже у немцев пропала тяга устраивать впредь испытания специалисту. Хотя кто-то из них до этого язвил, что самый лучший хирург из СССР не стоит немецкого санитара. </a:t>
            </a:r>
            <a:r>
              <a:rPr lang="ru-RU" b="0" i="0" dirty="0">
                <a:solidFill>
                  <a:srgbClr val="212529"/>
                </a:solidFill>
                <a:effectLst/>
              </a:rPr>
              <a:t> </a:t>
            </a:r>
          </a:p>
          <a:p>
            <a:pPr marL="0" indent="0">
              <a:buNone/>
            </a:pPr>
            <a:r>
              <a:rPr lang="ru-RU" b="0" i="0" dirty="0">
                <a:solidFill>
                  <a:srgbClr val="212529"/>
                </a:solidFill>
                <a:effectLst/>
              </a:rPr>
              <a:t>Синяков был назначен именно в</a:t>
            </a:r>
          </a:p>
          <a:p>
            <a:pPr marL="0" indent="0">
              <a:buNone/>
            </a:pPr>
            <a:r>
              <a:rPr lang="ru-RU" b="0" i="0" dirty="0">
                <a:solidFill>
                  <a:srgbClr val="212529"/>
                </a:solidFill>
                <a:effectLst/>
              </a:rPr>
              <a:t> этот лазарет хирургом.</a:t>
            </a:r>
            <a:endParaRPr lang="ru-RU" dirty="0"/>
          </a:p>
        </p:txBody>
      </p:sp>
      <p:pic>
        <p:nvPicPr>
          <p:cNvPr id="4" name="Рисунок 3">
            <a:extLst>
              <a:ext uri="{FF2B5EF4-FFF2-40B4-BE49-F238E27FC236}">
                <a16:creationId xmlns:a16="http://schemas.microsoft.com/office/drawing/2014/main" id="{11C81738-68F5-4C16-85F0-EE1669AE8AA6}"/>
              </a:ext>
            </a:extLst>
          </p:cNvPr>
          <p:cNvPicPr>
            <a:picLocks noChangeAspect="1"/>
          </p:cNvPicPr>
          <p:nvPr/>
        </p:nvPicPr>
        <p:blipFill>
          <a:blip r:embed="rId2"/>
          <a:stretch>
            <a:fillRect/>
          </a:stretch>
        </p:blipFill>
        <p:spPr>
          <a:xfrm>
            <a:off x="4105470" y="2468529"/>
            <a:ext cx="7576457" cy="4137543"/>
          </a:xfrm>
          <a:prstGeom prst="rect">
            <a:avLst/>
          </a:prstGeom>
        </p:spPr>
      </p:pic>
    </p:spTree>
    <p:extLst>
      <p:ext uri="{BB962C8B-B14F-4D97-AF65-F5344CB8AC3E}">
        <p14:creationId xmlns:p14="http://schemas.microsoft.com/office/powerpoint/2010/main" val="2022171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B28EFB5D-E98C-4308-AC57-F09B1C1AF95D}"/>
              </a:ext>
            </a:extLst>
          </p:cNvPr>
          <p:cNvSpPr>
            <a:spLocks noGrp="1"/>
          </p:cNvSpPr>
          <p:nvPr>
            <p:ph idx="1"/>
          </p:nvPr>
        </p:nvSpPr>
        <p:spPr>
          <a:xfrm>
            <a:off x="399661" y="410548"/>
            <a:ext cx="11392677" cy="2701212"/>
          </a:xfrm>
        </p:spPr>
        <p:txBody>
          <a:bodyPr>
            <a:normAutofit/>
          </a:bodyPr>
          <a:lstStyle/>
          <a:p>
            <a:pPr marL="0" indent="0">
              <a:buNone/>
            </a:pPr>
            <a:r>
              <a:rPr lang="ru-RU" b="0" i="0" dirty="0">
                <a:solidFill>
                  <a:srgbClr val="000000"/>
                </a:solidFill>
                <a:effectLst/>
              </a:rPr>
              <a:t>Синяков не отходил от операционного стола. Сутки напролёт он оперировал раненых солдат. Весть о гениальном враче разошлась далеко за пределы концлагеря. Немцы стали привозить своих родных и знакомых в особо крайних случаях к пленному русскому. Однажды Синяков оперировал немецкого мальчика, подавившегося костью. Когда ребёнок пришёл в себя, заплаканная жена «истинного арийца» поцеловала руку пленному русскому и встала перед ним на колени. После этого </a:t>
            </a:r>
            <a:r>
              <a:rPr lang="ru-RU" b="0" i="0" dirty="0" err="1">
                <a:solidFill>
                  <a:srgbClr val="000000"/>
                </a:solidFill>
                <a:effectLst/>
              </a:rPr>
              <a:t>Синякову</a:t>
            </a:r>
            <a:r>
              <a:rPr lang="ru-RU" b="0" i="0" dirty="0">
                <a:solidFill>
                  <a:srgbClr val="000000"/>
                </a:solidFill>
                <a:effectLst/>
              </a:rPr>
              <a:t> был назначен дополнительный паёк, а также стали положены некоторые льготы, типа свободного передвижения по территории концлагеря, огороженного тремя рядами сетки с железной проволокой. Врач же частью своего усиленного пайка с первого дня делился с ранеными: обменивал сало на хлеб и картошку, которой можно было накормить большее число заключённых.</a:t>
            </a:r>
            <a:endParaRPr lang="ru-RU" dirty="0"/>
          </a:p>
        </p:txBody>
      </p:sp>
      <p:pic>
        <p:nvPicPr>
          <p:cNvPr id="4" name="Рисунок 3">
            <a:extLst>
              <a:ext uri="{FF2B5EF4-FFF2-40B4-BE49-F238E27FC236}">
                <a16:creationId xmlns:a16="http://schemas.microsoft.com/office/drawing/2014/main" id="{8FAD86FC-D8E8-4359-898D-26A3645885AE}"/>
              </a:ext>
            </a:extLst>
          </p:cNvPr>
          <p:cNvPicPr>
            <a:picLocks noChangeAspect="1"/>
          </p:cNvPicPr>
          <p:nvPr/>
        </p:nvPicPr>
        <p:blipFill>
          <a:blip r:embed="rId2"/>
          <a:stretch>
            <a:fillRect/>
          </a:stretch>
        </p:blipFill>
        <p:spPr>
          <a:xfrm>
            <a:off x="564501" y="2962649"/>
            <a:ext cx="5531498" cy="3715185"/>
          </a:xfrm>
          <a:prstGeom prst="rect">
            <a:avLst/>
          </a:prstGeom>
          <a:effectLst>
            <a:softEdge rad="127000"/>
          </a:effectLst>
        </p:spPr>
      </p:pic>
      <p:pic>
        <p:nvPicPr>
          <p:cNvPr id="5" name="Рисунок 4">
            <a:extLst>
              <a:ext uri="{FF2B5EF4-FFF2-40B4-BE49-F238E27FC236}">
                <a16:creationId xmlns:a16="http://schemas.microsoft.com/office/drawing/2014/main" id="{DF55EECA-D247-4B93-9452-A094EDEF92A6}"/>
              </a:ext>
            </a:extLst>
          </p:cNvPr>
          <p:cNvPicPr>
            <a:picLocks noChangeAspect="1"/>
          </p:cNvPicPr>
          <p:nvPr/>
        </p:nvPicPr>
        <p:blipFill>
          <a:blip r:embed="rId3"/>
          <a:stretch>
            <a:fillRect/>
          </a:stretch>
        </p:blipFill>
        <p:spPr>
          <a:xfrm>
            <a:off x="5931159" y="2711525"/>
            <a:ext cx="5797420" cy="4002711"/>
          </a:xfrm>
          <a:prstGeom prst="rect">
            <a:avLst/>
          </a:prstGeom>
          <a:effectLst>
            <a:softEdge rad="317500"/>
          </a:effectLst>
        </p:spPr>
      </p:pic>
    </p:spTree>
    <p:extLst>
      <p:ext uri="{BB962C8B-B14F-4D97-AF65-F5344CB8AC3E}">
        <p14:creationId xmlns:p14="http://schemas.microsoft.com/office/powerpoint/2010/main" val="671602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CEB7F9D2-2875-4327-81CD-6960B1BE76E8}"/>
              </a:ext>
            </a:extLst>
          </p:cNvPr>
          <p:cNvSpPr>
            <a:spLocks noGrp="1"/>
          </p:cNvSpPr>
          <p:nvPr>
            <p:ph idx="1"/>
          </p:nvPr>
        </p:nvSpPr>
        <p:spPr>
          <a:xfrm>
            <a:off x="606490" y="333383"/>
            <a:ext cx="11397779" cy="1644707"/>
          </a:xfrm>
        </p:spPr>
        <p:txBody>
          <a:bodyPr>
            <a:normAutofit/>
          </a:bodyPr>
          <a:lstStyle/>
          <a:p>
            <a:pPr marL="0" indent="0">
              <a:buNone/>
            </a:pPr>
            <a:r>
              <a:rPr lang="ru-RU" sz="2400" b="0" i="0" dirty="0">
                <a:solidFill>
                  <a:srgbClr val="000000"/>
                </a:solidFill>
                <a:effectLst/>
              </a:rPr>
              <a:t>А потом Георгий возглавил подпольный комитет. Врач помогал организовывать побеги из </a:t>
            </a:r>
            <a:r>
              <a:rPr lang="ru-RU" sz="2400" b="0" i="0" dirty="0" err="1">
                <a:solidFill>
                  <a:srgbClr val="000000"/>
                </a:solidFill>
                <a:effectLst/>
              </a:rPr>
              <a:t>Кюстрина</a:t>
            </a:r>
            <a:r>
              <a:rPr lang="ru-RU" sz="2400" b="0" i="0" dirty="0">
                <a:solidFill>
                  <a:srgbClr val="000000"/>
                </a:solidFill>
                <a:effectLst/>
              </a:rPr>
              <a:t>. Он распространял листовки, где рассказывалось об успехах Советской армии, поднимал дух советских пленных: уже тогда доктор предполагал, что это — тоже один из методов лечения.</a:t>
            </a:r>
            <a:endParaRPr lang="ru-RU" sz="2400" dirty="0"/>
          </a:p>
        </p:txBody>
      </p:sp>
      <p:pic>
        <p:nvPicPr>
          <p:cNvPr id="6" name="Рисунок 5">
            <a:extLst>
              <a:ext uri="{FF2B5EF4-FFF2-40B4-BE49-F238E27FC236}">
                <a16:creationId xmlns:a16="http://schemas.microsoft.com/office/drawing/2014/main" id="{7E86E1C3-EB4B-4A30-A872-F255EE7340AF}"/>
              </a:ext>
            </a:extLst>
          </p:cNvPr>
          <p:cNvPicPr>
            <a:picLocks noChangeAspect="1"/>
          </p:cNvPicPr>
          <p:nvPr/>
        </p:nvPicPr>
        <p:blipFill>
          <a:blip r:embed="rId2"/>
          <a:stretch>
            <a:fillRect/>
          </a:stretch>
        </p:blipFill>
        <p:spPr>
          <a:xfrm>
            <a:off x="1614196" y="2183392"/>
            <a:ext cx="8305607" cy="4341225"/>
          </a:xfrm>
          <a:prstGeom prst="rect">
            <a:avLst/>
          </a:prstGeom>
        </p:spPr>
      </p:pic>
    </p:spTree>
    <p:extLst>
      <p:ext uri="{BB962C8B-B14F-4D97-AF65-F5344CB8AC3E}">
        <p14:creationId xmlns:p14="http://schemas.microsoft.com/office/powerpoint/2010/main" val="2390977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5E66358A-F1C6-45B1-920B-CB20BCE588D7}"/>
              </a:ext>
            </a:extLst>
          </p:cNvPr>
          <p:cNvSpPr>
            <a:spLocks noGrp="1"/>
          </p:cNvSpPr>
          <p:nvPr>
            <p:ph idx="1"/>
          </p:nvPr>
        </p:nvSpPr>
        <p:spPr>
          <a:xfrm>
            <a:off x="581608" y="165432"/>
            <a:ext cx="11028784" cy="2932331"/>
          </a:xfrm>
        </p:spPr>
        <p:txBody>
          <a:bodyPr>
            <a:normAutofit/>
          </a:bodyPr>
          <a:lstStyle/>
          <a:p>
            <a:pPr marL="0" indent="0">
              <a:buNone/>
            </a:pPr>
            <a:r>
              <a:rPr lang="ru-RU" b="0" i="0" dirty="0">
                <a:solidFill>
                  <a:srgbClr val="000000"/>
                </a:solidFill>
                <a:effectLst/>
              </a:rPr>
              <a:t>Он изобрёл такие лекарства, которые на самом деле отлично затягивали раны больным, но с виду эти ранения выглядели свежими. Именно такую мазь Георгий использовал, когда фашисты подбили легендарную Анну Егорову. Гитлеровцы ждали, когда отважная лётчица поправится, чтобы устроить показательную смерть, а она всё «угасала и угасала». На самом деле несколько восхищающихся смелостью Анны пленных, и в их числе Синяков, помогали девушке, как могли. Поляк-портной сшил ей из оборванной робы юбку, кто-то собирал по каплям рыбий жир, Синяков лечил, делая вид, что ей лекарства не помогают. Потом Анна поправилась и при помощи </a:t>
            </a:r>
            <a:r>
              <a:rPr lang="ru-RU" b="0" i="0" dirty="0" err="1">
                <a:solidFill>
                  <a:srgbClr val="000000"/>
                </a:solidFill>
                <a:effectLst/>
              </a:rPr>
              <a:t>Синякова</a:t>
            </a:r>
            <a:r>
              <a:rPr lang="ru-RU" b="0" i="0" dirty="0">
                <a:solidFill>
                  <a:srgbClr val="000000"/>
                </a:solidFill>
                <a:effectLst/>
              </a:rPr>
              <a:t> бежала из концлагеря. Советские солдаты, слышавшие о смерти легендарной лётчицы, едва поверили в её чудесное воскрешение.</a:t>
            </a:r>
            <a:endParaRPr lang="ru-RU" dirty="0"/>
          </a:p>
        </p:txBody>
      </p:sp>
      <p:pic>
        <p:nvPicPr>
          <p:cNvPr id="4" name="Рисунок 3">
            <a:extLst>
              <a:ext uri="{FF2B5EF4-FFF2-40B4-BE49-F238E27FC236}">
                <a16:creationId xmlns:a16="http://schemas.microsoft.com/office/drawing/2014/main" id="{FDA05690-83DE-41E7-9E67-4906AC6F53D8}"/>
              </a:ext>
            </a:extLst>
          </p:cNvPr>
          <p:cNvPicPr>
            <a:picLocks noChangeAspect="1"/>
          </p:cNvPicPr>
          <p:nvPr/>
        </p:nvPicPr>
        <p:blipFill>
          <a:blip r:embed="rId2"/>
          <a:stretch>
            <a:fillRect/>
          </a:stretch>
        </p:blipFill>
        <p:spPr>
          <a:xfrm>
            <a:off x="1264840" y="2662818"/>
            <a:ext cx="5859624" cy="3947922"/>
          </a:xfrm>
          <a:prstGeom prst="rect">
            <a:avLst/>
          </a:prstGeom>
        </p:spPr>
      </p:pic>
      <p:pic>
        <p:nvPicPr>
          <p:cNvPr id="7" name="Рисунок 6">
            <a:extLst>
              <a:ext uri="{FF2B5EF4-FFF2-40B4-BE49-F238E27FC236}">
                <a16:creationId xmlns:a16="http://schemas.microsoft.com/office/drawing/2014/main" id="{E34408AF-64C3-4CF5-987D-1D98476C81E4}"/>
              </a:ext>
            </a:extLst>
          </p:cNvPr>
          <p:cNvPicPr>
            <a:picLocks noChangeAspect="1"/>
          </p:cNvPicPr>
          <p:nvPr/>
        </p:nvPicPr>
        <p:blipFill>
          <a:blip r:embed="rId3"/>
          <a:stretch>
            <a:fillRect/>
          </a:stretch>
        </p:blipFill>
        <p:spPr>
          <a:xfrm>
            <a:off x="8024326" y="2163598"/>
            <a:ext cx="2902834" cy="4447142"/>
          </a:xfrm>
          <a:prstGeom prst="rect">
            <a:avLst/>
          </a:prstGeom>
        </p:spPr>
      </p:pic>
    </p:spTree>
    <p:extLst>
      <p:ext uri="{BB962C8B-B14F-4D97-AF65-F5344CB8AC3E}">
        <p14:creationId xmlns:p14="http://schemas.microsoft.com/office/powerpoint/2010/main" val="606758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3636D7B6-D362-4C51-B302-290EEE841D41}"/>
              </a:ext>
            </a:extLst>
          </p:cNvPr>
          <p:cNvSpPr>
            <a:spLocks noGrp="1"/>
          </p:cNvSpPr>
          <p:nvPr>
            <p:ph idx="1"/>
          </p:nvPr>
        </p:nvSpPr>
        <p:spPr>
          <a:xfrm>
            <a:off x="177281" y="289250"/>
            <a:ext cx="11709919" cy="2231375"/>
          </a:xfrm>
        </p:spPr>
        <p:txBody>
          <a:bodyPr>
            <a:normAutofit/>
          </a:bodyPr>
          <a:lstStyle/>
          <a:p>
            <a:pPr marL="0" indent="0">
              <a:buNone/>
            </a:pPr>
            <a:r>
              <a:rPr lang="ru-RU" sz="2000" b="0" i="0" dirty="0">
                <a:solidFill>
                  <a:srgbClr val="000000"/>
                </a:solidFill>
                <a:effectLst/>
              </a:rPr>
              <a:t>Способы спасения солдат были разными, но чаще всего Георгий стал использовать имитацию смерти. К счастью, никому из гитлеровцев не пришло в голову подумать, почему большинство раненых заключённых, которым удавались побеги, прошли перед этим лечение у «русского доктора». Георгий Фёдорович научил больных имитировать собственную смерть. Громко констатировав фашистам, что очередной солдат умер, Георгий знал, что жизнь ещё одного советского человека спасена. «Труп» вывозили с другими действительно умершими, сбрасывали в ров неподалёку от </a:t>
            </a:r>
            <a:r>
              <a:rPr lang="ru-RU" sz="2000" b="0" i="0" dirty="0" err="1">
                <a:solidFill>
                  <a:srgbClr val="000000"/>
                </a:solidFill>
                <a:effectLst/>
              </a:rPr>
              <a:t>Кюстрина</a:t>
            </a:r>
            <a:r>
              <a:rPr lang="ru-RU" sz="2000" b="0" i="0" dirty="0">
                <a:solidFill>
                  <a:srgbClr val="000000"/>
                </a:solidFill>
                <a:effectLst/>
              </a:rPr>
              <a:t>, а когда фашисты уезжали, пленный «воскресал», чтобы пробраться к своим.</a:t>
            </a:r>
            <a:endParaRPr lang="ru-RU" sz="2000" dirty="0"/>
          </a:p>
        </p:txBody>
      </p:sp>
      <p:pic>
        <p:nvPicPr>
          <p:cNvPr id="4" name="Рисунок 3">
            <a:extLst>
              <a:ext uri="{FF2B5EF4-FFF2-40B4-BE49-F238E27FC236}">
                <a16:creationId xmlns:a16="http://schemas.microsoft.com/office/drawing/2014/main" id="{7ABD2D79-9E9D-491E-9411-425537A93E28}"/>
              </a:ext>
            </a:extLst>
          </p:cNvPr>
          <p:cNvPicPr>
            <a:picLocks noChangeAspect="1"/>
          </p:cNvPicPr>
          <p:nvPr/>
        </p:nvPicPr>
        <p:blipFill>
          <a:blip r:embed="rId2"/>
          <a:stretch>
            <a:fillRect/>
          </a:stretch>
        </p:blipFill>
        <p:spPr>
          <a:xfrm>
            <a:off x="830424" y="2520625"/>
            <a:ext cx="6096000" cy="4048125"/>
          </a:xfrm>
          <a:prstGeom prst="rect">
            <a:avLst/>
          </a:prstGeom>
        </p:spPr>
      </p:pic>
      <p:sp>
        <p:nvSpPr>
          <p:cNvPr id="6" name="TextBox 5">
            <a:extLst>
              <a:ext uri="{FF2B5EF4-FFF2-40B4-BE49-F238E27FC236}">
                <a16:creationId xmlns:a16="http://schemas.microsoft.com/office/drawing/2014/main" id="{97DBE48E-AFF5-4710-ACCC-C85FC76A0F14}"/>
              </a:ext>
            </a:extLst>
          </p:cNvPr>
          <p:cNvSpPr txBox="1"/>
          <p:nvPr/>
        </p:nvSpPr>
        <p:spPr>
          <a:xfrm>
            <a:off x="6646506" y="5737752"/>
            <a:ext cx="4061148" cy="830997"/>
          </a:xfrm>
          <a:prstGeom prst="rect">
            <a:avLst/>
          </a:prstGeom>
          <a:noFill/>
        </p:spPr>
        <p:txBody>
          <a:bodyPr wrap="square">
            <a:spAutoFit/>
          </a:bodyPr>
          <a:lstStyle/>
          <a:p>
            <a:pPr algn="ctr"/>
            <a:r>
              <a:rPr lang="ru-RU" sz="1600" b="0" i="0" dirty="0">
                <a:solidFill>
                  <a:srgbClr val="000000"/>
                </a:solidFill>
                <a:effectLst/>
              </a:rPr>
              <a:t>Фотографии спасённых русских солдат занимают отдельную папку в музее истории медицины Челябинска. </a:t>
            </a:r>
            <a:endParaRPr lang="ru-RU" sz="1600" dirty="0"/>
          </a:p>
        </p:txBody>
      </p:sp>
    </p:spTree>
    <p:extLst>
      <p:ext uri="{BB962C8B-B14F-4D97-AF65-F5344CB8AC3E}">
        <p14:creationId xmlns:p14="http://schemas.microsoft.com/office/powerpoint/2010/main" val="2789971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5F1D93B-31E5-43CD-9DB2-9F42944E4E02}"/>
              </a:ext>
            </a:extLst>
          </p:cNvPr>
          <p:cNvSpPr>
            <a:spLocks noGrp="1"/>
          </p:cNvSpPr>
          <p:nvPr>
            <p:ph type="title"/>
          </p:nvPr>
        </p:nvSpPr>
        <p:spPr>
          <a:xfrm>
            <a:off x="3596733" y="199581"/>
            <a:ext cx="4998534" cy="938753"/>
          </a:xfrm>
        </p:spPr>
        <p:txBody>
          <a:bodyPr/>
          <a:lstStyle/>
          <a:p>
            <a:r>
              <a:rPr lang="ru-RU" b="1" dirty="0"/>
              <a:t>Илья </a:t>
            </a:r>
            <a:r>
              <a:rPr lang="ru-RU" b="1" dirty="0" err="1"/>
              <a:t>эренбург</a:t>
            </a:r>
            <a:endParaRPr lang="ru-RU" b="1" dirty="0"/>
          </a:p>
        </p:txBody>
      </p:sp>
      <p:sp>
        <p:nvSpPr>
          <p:cNvPr id="3" name="Объект 2">
            <a:extLst>
              <a:ext uri="{FF2B5EF4-FFF2-40B4-BE49-F238E27FC236}">
                <a16:creationId xmlns:a16="http://schemas.microsoft.com/office/drawing/2014/main" id="{E9A38751-AABC-45DA-B190-7A9E1E9A271C}"/>
              </a:ext>
            </a:extLst>
          </p:cNvPr>
          <p:cNvSpPr>
            <a:spLocks noGrp="1"/>
          </p:cNvSpPr>
          <p:nvPr>
            <p:ph idx="1"/>
          </p:nvPr>
        </p:nvSpPr>
        <p:spPr>
          <a:xfrm>
            <a:off x="139959" y="1278293"/>
            <a:ext cx="7837715" cy="5221506"/>
          </a:xfrm>
        </p:spPr>
        <p:txBody>
          <a:bodyPr>
            <a:noAutofit/>
          </a:bodyPr>
          <a:lstStyle/>
          <a:p>
            <a:pPr marL="0" indent="0">
              <a:buNone/>
            </a:pPr>
            <a:r>
              <a:rPr lang="ru-RU" sz="2000" i="0" dirty="0">
                <a:solidFill>
                  <a:srgbClr val="000000"/>
                </a:solidFill>
                <a:effectLst/>
              </a:rPr>
              <a:t>Чтобы спасти восемнадцатилетнего пленного советского солдата еврейского происхождения по имени Илья Эренбург, Георгию Фёдоровичу пришлось усовершенствовать свой приём с воскрешением. Надсмотрщики спрашивали </a:t>
            </a:r>
            <a:r>
              <a:rPr lang="ru-RU" sz="2000" i="0" dirty="0" err="1">
                <a:solidFill>
                  <a:srgbClr val="000000"/>
                </a:solidFill>
                <a:effectLst/>
              </a:rPr>
              <a:t>Синякова</a:t>
            </a:r>
            <a:r>
              <a:rPr lang="ru-RU" sz="2000" i="0" dirty="0">
                <a:solidFill>
                  <a:srgbClr val="000000"/>
                </a:solidFill>
                <a:effectLst/>
              </a:rPr>
              <a:t>, кивая на Эренбурга: «</a:t>
            </a:r>
            <a:r>
              <a:rPr lang="ru-RU" sz="2000" i="0" dirty="0" err="1">
                <a:solidFill>
                  <a:srgbClr val="000000"/>
                </a:solidFill>
                <a:effectLst/>
              </a:rPr>
              <a:t>Юде</a:t>
            </a:r>
            <a:r>
              <a:rPr lang="ru-RU" sz="2000" i="0" dirty="0">
                <a:solidFill>
                  <a:srgbClr val="000000"/>
                </a:solidFill>
                <a:effectLst/>
              </a:rPr>
              <a:t>?». «Нет, русский», — уверенно и чётко отвечал врач. Он знал, что с такой фамилией у Ильи нет ни единого шанса на спасение. Доктор, спрятав документы Эренбурга, так же, как прятал награды лётчицы Егоровой, придумал раненому молодому парню фамилию Белоусов. Понимая, что смерть идущего на поправку «</a:t>
            </a:r>
            <a:r>
              <a:rPr lang="ru-RU" sz="2000" i="0" dirty="0" err="1">
                <a:solidFill>
                  <a:srgbClr val="000000"/>
                </a:solidFill>
                <a:effectLst/>
              </a:rPr>
              <a:t>юде</a:t>
            </a:r>
            <a:r>
              <a:rPr lang="ru-RU" sz="2000" i="0" dirty="0">
                <a:solidFill>
                  <a:srgbClr val="000000"/>
                </a:solidFill>
                <a:effectLst/>
              </a:rPr>
              <a:t>» может вызвать вопросы у надсмотрщиков, месяц доктор думал, как быть. Он решил имитировать внезапное ухудшение здоровья Ильи, перевёл его в инфекционное отделение, куда фашисты боялись нос совать. Парень «умер» здесь. Илья Эренбург «воскрес», перешёл линию фронта и закончил войну офицером в Берлине.</a:t>
            </a:r>
            <a:r>
              <a:rPr lang="ru-RU" sz="2000" b="0" i="0" dirty="0">
                <a:solidFill>
                  <a:srgbClr val="000000"/>
                </a:solidFill>
                <a:effectLst/>
                <a:latin typeface="Montserrat" panose="00000500000000000000" pitchFamily="2" charset="-52"/>
              </a:rPr>
              <a:t> </a:t>
            </a:r>
            <a:endParaRPr lang="ru-RU" sz="2000" dirty="0"/>
          </a:p>
        </p:txBody>
      </p:sp>
      <p:pic>
        <p:nvPicPr>
          <p:cNvPr id="5" name="Рисунок 4">
            <a:extLst>
              <a:ext uri="{FF2B5EF4-FFF2-40B4-BE49-F238E27FC236}">
                <a16:creationId xmlns:a16="http://schemas.microsoft.com/office/drawing/2014/main" id="{56BC1543-C508-4EB3-96F5-291EAF2872BA}"/>
              </a:ext>
            </a:extLst>
          </p:cNvPr>
          <p:cNvPicPr>
            <a:picLocks noChangeAspect="1"/>
          </p:cNvPicPr>
          <p:nvPr/>
        </p:nvPicPr>
        <p:blipFill>
          <a:blip r:embed="rId2"/>
          <a:stretch>
            <a:fillRect/>
          </a:stretch>
        </p:blipFill>
        <p:spPr>
          <a:xfrm>
            <a:off x="8039905" y="1404257"/>
            <a:ext cx="4012136" cy="4969577"/>
          </a:xfrm>
          <a:prstGeom prst="rect">
            <a:avLst/>
          </a:prstGeom>
        </p:spPr>
      </p:pic>
    </p:spTree>
    <p:extLst>
      <p:ext uri="{BB962C8B-B14F-4D97-AF65-F5344CB8AC3E}">
        <p14:creationId xmlns:p14="http://schemas.microsoft.com/office/powerpoint/2010/main" val="630482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Ровно через год после войны спасённый Синяковым Илья Эренбург прислал фотокарточку с благодарностями">
            <a:extLst>
              <a:ext uri="{FF2B5EF4-FFF2-40B4-BE49-F238E27FC236}">
                <a16:creationId xmlns:a16="http://schemas.microsoft.com/office/drawing/2014/main" id="{2A96983C-D420-44F0-AE0E-890B14D14163}"/>
              </a:ext>
            </a:extLst>
          </p:cNvPr>
          <p:cNvSpPr>
            <a:spLocks noGrp="1" noChangeAspect="1" noChangeArrowheads="1"/>
          </p:cNvSpPr>
          <p:nvPr>
            <p:ph idx="1"/>
          </p:nvPr>
        </p:nvSpPr>
        <p:spPr bwMode="auto">
          <a:xfrm>
            <a:off x="516294" y="1456415"/>
            <a:ext cx="5116914" cy="449651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ru-RU" sz="2400" b="0" i="0" dirty="0">
                <a:solidFill>
                  <a:srgbClr val="000000"/>
                </a:solidFill>
                <a:effectLst/>
              </a:rPr>
              <a:t>Ровно через год после окончания войны доктор отыскал молодого человека. Чудом сохранилась фотокарточка Ильи Эренбурга, которую он прислал «русскому доктору», с надписью на обороте, что Синяков спас его в самые трудные дни жизни и заменил ему отца.</a:t>
            </a:r>
            <a:endParaRPr lang="ru-RU" sz="2400" dirty="0"/>
          </a:p>
        </p:txBody>
      </p:sp>
      <p:pic>
        <p:nvPicPr>
          <p:cNvPr id="1028" name="Picture 4" descr="Ровно через год после войны спасённый Синяковым Илья Эренбург прислал фотокарточку с благодарностями">
            <a:extLst>
              <a:ext uri="{FF2B5EF4-FFF2-40B4-BE49-F238E27FC236}">
                <a16:creationId xmlns:a16="http://schemas.microsoft.com/office/drawing/2014/main" id="{C4C4F78F-CC0F-47BE-B012-F879E835DC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617" r="20660"/>
          <a:stretch/>
        </p:blipFill>
        <p:spPr bwMode="auto">
          <a:xfrm>
            <a:off x="5965372" y="566605"/>
            <a:ext cx="5579706" cy="5724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3503087"/>
      </p:ext>
    </p:extLst>
  </p:cSld>
  <p:clrMapOvr>
    <a:masterClrMapping/>
  </p:clrMapOvr>
</p:sld>
</file>

<file path=ppt/theme/theme1.xml><?xml version="1.0" encoding="utf-8"?>
<a:theme xmlns:a="http://schemas.openxmlformats.org/drawingml/2006/main" name="Посылка">
  <a:themeElements>
    <a:clrScheme name="Посылка">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Посылка">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Посылка">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Посылка</Template>
  <TotalTime>84</TotalTime>
  <Words>1298</Words>
  <Application>Microsoft Office PowerPoint</Application>
  <PresentationFormat>Широкоэкранный</PresentationFormat>
  <Paragraphs>23</Paragraphs>
  <Slides>13</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13</vt:i4>
      </vt:variant>
    </vt:vector>
  </HeadingPairs>
  <TitlesOfParts>
    <vt:vector size="19" baseType="lpstr">
      <vt:lpstr>Arial</vt:lpstr>
      <vt:lpstr>Corbel</vt:lpstr>
      <vt:lpstr>Gill Sans MT</vt:lpstr>
      <vt:lpstr>Montserrat</vt:lpstr>
      <vt:lpstr>Sitka Text</vt:lpstr>
      <vt:lpstr>Посылка</vt:lpstr>
      <vt:lpstr>Георгий Фёдорович Синяков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Илья эренбург</vt:lpstr>
      <vt:lpstr>Презентация PowerPoint</vt:lpstr>
      <vt:lpstr>Презентация PowerPoint</vt:lpstr>
      <vt:lpstr>Послевоенное время</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Георгий Фёдорович Синяков</dc:title>
  <dc:creator>Дюдина Алина</dc:creator>
  <cp:lastModifiedBy>Дюдина Алина</cp:lastModifiedBy>
  <cp:revision>9</cp:revision>
  <dcterms:created xsi:type="dcterms:W3CDTF">2022-04-20T19:13:00Z</dcterms:created>
  <dcterms:modified xsi:type="dcterms:W3CDTF">2022-04-20T20:37:27Z</dcterms:modified>
</cp:coreProperties>
</file>