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Морозова Мария" initials="ММ" lastIdx="2" clrIdx="0">
    <p:extLst>
      <p:ext uri="{19B8F6BF-5375-455C-9EA6-DF929625EA0E}">
        <p15:presenceInfo xmlns:p15="http://schemas.microsoft.com/office/powerpoint/2012/main" userId="7e743408885d4e2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2" d="100"/>
          <a:sy n="82" d="100"/>
        </p:scale>
        <p:origin x="691"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ru-RU"/>
              <a:t>Образец заголовка</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4279E779-6A1E-47DF-833C-9EED28B4318D}" type="datetimeFigureOut">
              <a:rPr lang="ru-RU" smtClean="0"/>
              <a:t>20.04.2022</a:t>
            </a:fld>
            <a:endParaRPr lang="ru-RU"/>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ru-RU"/>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F0FB1092-E47C-4B10-B418-41720C21CB2D}" type="slidenum">
              <a:rPr lang="ru-RU" smtClean="0"/>
              <a:t>‹#›</a:t>
            </a:fld>
            <a:endParaRPr lang="ru-RU"/>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12539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4279E779-6A1E-47DF-833C-9EED28B4318D}" type="datetimeFigureOut">
              <a:rPr lang="ru-RU" smtClean="0"/>
              <a:t>20.04.2022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0FB1092-E47C-4B10-B418-41720C21CB2D}" type="slidenum">
              <a:rPr lang="ru-RU" smtClean="0"/>
              <a:t>‹#›</a:t>
            </a:fld>
            <a:endParaRPr lang="ru-RU"/>
          </a:p>
        </p:txBody>
      </p:sp>
    </p:spTree>
    <p:extLst>
      <p:ext uri="{BB962C8B-B14F-4D97-AF65-F5344CB8AC3E}">
        <p14:creationId xmlns:p14="http://schemas.microsoft.com/office/powerpoint/2010/main" val="38883153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4279E779-6A1E-47DF-833C-9EED28B4318D}" type="datetimeFigureOut">
              <a:rPr lang="ru-RU" smtClean="0"/>
              <a:t>20.04.2022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0FB1092-E47C-4B10-B418-41720C21CB2D}" type="slidenum">
              <a:rPr lang="ru-RU" smtClean="0"/>
              <a:t>‹#›</a:t>
            </a:fld>
            <a:endParaRPr lang="ru-RU"/>
          </a:p>
        </p:txBody>
      </p:sp>
    </p:spTree>
    <p:extLst>
      <p:ext uri="{BB962C8B-B14F-4D97-AF65-F5344CB8AC3E}">
        <p14:creationId xmlns:p14="http://schemas.microsoft.com/office/powerpoint/2010/main" val="18881924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4279E779-6A1E-47DF-833C-9EED28B4318D}" type="datetimeFigureOut">
              <a:rPr lang="ru-RU" smtClean="0"/>
              <a:t>20.04.2022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0FB1092-E47C-4B10-B418-41720C21CB2D}" type="slidenum">
              <a:rPr lang="ru-RU" smtClean="0"/>
              <a:t>‹#›</a:t>
            </a:fld>
            <a:endParaRPr lang="ru-RU"/>
          </a:p>
        </p:txBody>
      </p:sp>
    </p:spTree>
    <p:extLst>
      <p:ext uri="{BB962C8B-B14F-4D97-AF65-F5344CB8AC3E}">
        <p14:creationId xmlns:p14="http://schemas.microsoft.com/office/powerpoint/2010/main" val="37793003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ru-RU"/>
              <a:t>Образец заголовка</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4279E779-6A1E-47DF-833C-9EED28B4318D}" type="datetimeFigureOut">
              <a:rPr lang="ru-RU" smtClean="0"/>
              <a:t>20.04.2022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0FB1092-E47C-4B10-B418-41720C21CB2D}" type="slidenum">
              <a:rPr lang="ru-RU" smtClean="0"/>
              <a:t>‹#›</a:t>
            </a:fld>
            <a:endParaRPr lang="ru-RU"/>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3411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4279E779-6A1E-47DF-833C-9EED28B4318D}" type="datetimeFigureOut">
              <a:rPr lang="ru-RU" smtClean="0"/>
              <a:t>20.04.2022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F0FB1092-E47C-4B10-B418-41720C21CB2D}" type="slidenum">
              <a:rPr lang="ru-RU" smtClean="0"/>
              <a:t>‹#›</a:t>
            </a:fld>
            <a:endParaRPr lang="ru-RU"/>
          </a:p>
        </p:txBody>
      </p:sp>
    </p:spTree>
    <p:extLst>
      <p:ext uri="{BB962C8B-B14F-4D97-AF65-F5344CB8AC3E}">
        <p14:creationId xmlns:p14="http://schemas.microsoft.com/office/powerpoint/2010/main" val="40368553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a:t>Образец заголовка</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4279E779-6A1E-47DF-833C-9EED28B4318D}" type="datetimeFigureOut">
              <a:rPr lang="ru-RU" smtClean="0"/>
              <a:t>20.04.2022</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F0FB1092-E47C-4B10-B418-41720C21CB2D}" type="slidenum">
              <a:rPr lang="ru-RU" smtClean="0"/>
              <a:t>‹#›</a:t>
            </a:fld>
            <a:endParaRPr lang="ru-RU"/>
          </a:p>
        </p:txBody>
      </p:sp>
    </p:spTree>
    <p:extLst>
      <p:ext uri="{BB962C8B-B14F-4D97-AF65-F5344CB8AC3E}">
        <p14:creationId xmlns:p14="http://schemas.microsoft.com/office/powerpoint/2010/main" val="3324364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4279E779-6A1E-47DF-833C-9EED28B4318D}" type="datetimeFigureOut">
              <a:rPr lang="ru-RU" smtClean="0"/>
              <a:t>20.04.2022</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F0FB1092-E47C-4B10-B418-41720C21CB2D}" type="slidenum">
              <a:rPr lang="ru-RU" smtClean="0"/>
              <a:t>‹#›</a:t>
            </a:fld>
            <a:endParaRPr lang="ru-RU"/>
          </a:p>
        </p:txBody>
      </p:sp>
    </p:spTree>
    <p:extLst>
      <p:ext uri="{BB962C8B-B14F-4D97-AF65-F5344CB8AC3E}">
        <p14:creationId xmlns:p14="http://schemas.microsoft.com/office/powerpoint/2010/main" val="27358648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79E779-6A1E-47DF-833C-9EED28B4318D}" type="datetimeFigureOut">
              <a:rPr lang="ru-RU" smtClean="0"/>
              <a:t>20.04.2022</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F0FB1092-E47C-4B10-B418-41720C21CB2D}" type="slidenum">
              <a:rPr lang="ru-RU" smtClean="0"/>
              <a:t>‹#›</a:t>
            </a:fld>
            <a:endParaRPr lang="ru-RU"/>
          </a:p>
        </p:txBody>
      </p:sp>
    </p:spTree>
    <p:extLst>
      <p:ext uri="{BB962C8B-B14F-4D97-AF65-F5344CB8AC3E}">
        <p14:creationId xmlns:p14="http://schemas.microsoft.com/office/powerpoint/2010/main" val="36773957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ru-RU"/>
              <a:t>Образец заголовка</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4279E779-6A1E-47DF-833C-9EED28B4318D}" type="datetimeFigureOut">
              <a:rPr lang="ru-RU" smtClean="0"/>
              <a:t>20.04.2022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F0FB1092-E47C-4B10-B418-41720C21CB2D}" type="slidenum">
              <a:rPr lang="ru-RU" smtClean="0"/>
              <a:t>‹#›</a:t>
            </a:fld>
            <a:endParaRPr lang="ru-RU"/>
          </a:p>
        </p:txBody>
      </p:sp>
    </p:spTree>
    <p:extLst>
      <p:ext uri="{BB962C8B-B14F-4D97-AF65-F5344CB8AC3E}">
        <p14:creationId xmlns:p14="http://schemas.microsoft.com/office/powerpoint/2010/main" val="14731004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4279E779-6A1E-47DF-833C-9EED28B4318D}" type="datetimeFigureOut">
              <a:rPr lang="ru-RU" smtClean="0"/>
              <a:t>20.04.2022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F0FB1092-E47C-4B10-B418-41720C21CB2D}" type="slidenum">
              <a:rPr lang="ru-RU" smtClean="0"/>
              <a:t>‹#›</a:t>
            </a:fld>
            <a:endParaRPr lang="ru-RU"/>
          </a:p>
        </p:txBody>
      </p:sp>
    </p:spTree>
    <p:extLst>
      <p:ext uri="{BB962C8B-B14F-4D97-AF65-F5344CB8AC3E}">
        <p14:creationId xmlns:p14="http://schemas.microsoft.com/office/powerpoint/2010/main" val="15986182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4279E779-6A1E-47DF-833C-9EED28B4318D}" type="datetimeFigureOut">
              <a:rPr lang="ru-RU" smtClean="0"/>
              <a:t>20.04.2022</a:t>
            </a:fld>
            <a:endParaRPr lang="ru-RU"/>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ru-RU"/>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F0FB1092-E47C-4B10-B418-41720C21CB2D}" type="slidenum">
              <a:rPr lang="ru-RU" smtClean="0"/>
              <a:t>‹#›</a:t>
            </a:fld>
            <a:endParaRPr lang="ru-RU"/>
          </a:p>
        </p:txBody>
      </p:sp>
    </p:spTree>
    <p:extLst>
      <p:ext uri="{BB962C8B-B14F-4D97-AF65-F5344CB8AC3E}">
        <p14:creationId xmlns:p14="http://schemas.microsoft.com/office/powerpoint/2010/main" val="2553891791"/>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63D9719-7FDC-4BF1-B27C-5FD85599D182}"/>
              </a:ext>
            </a:extLst>
          </p:cNvPr>
          <p:cNvSpPr>
            <a:spLocks noGrp="1"/>
          </p:cNvSpPr>
          <p:nvPr>
            <p:ph type="ctrTitle"/>
          </p:nvPr>
        </p:nvSpPr>
        <p:spPr>
          <a:xfrm>
            <a:off x="1851750" y="779739"/>
            <a:ext cx="8488499" cy="2926080"/>
          </a:xfrm>
        </p:spPr>
        <p:txBody>
          <a:bodyPr>
            <a:noAutofit/>
          </a:bodyPr>
          <a:lstStyle/>
          <a:p>
            <a:r>
              <a:rPr lang="ru-RU" sz="4800" dirty="0"/>
              <a:t>Участие русских врачей в Великой Отечественной войне</a:t>
            </a:r>
          </a:p>
        </p:txBody>
      </p:sp>
      <p:sp>
        <p:nvSpPr>
          <p:cNvPr id="3" name="Подзаголовок 2">
            <a:extLst>
              <a:ext uri="{FF2B5EF4-FFF2-40B4-BE49-F238E27FC236}">
                <a16:creationId xmlns:a16="http://schemas.microsoft.com/office/drawing/2014/main" id="{C1B3ADAD-C171-41BC-8F00-83044AD58155}"/>
              </a:ext>
            </a:extLst>
          </p:cNvPr>
          <p:cNvSpPr>
            <a:spLocks noGrp="1"/>
          </p:cNvSpPr>
          <p:nvPr>
            <p:ph type="subTitle" idx="1"/>
          </p:nvPr>
        </p:nvSpPr>
        <p:spPr>
          <a:xfrm>
            <a:off x="8210939" y="5271796"/>
            <a:ext cx="3642048" cy="1152330"/>
          </a:xfrm>
        </p:spPr>
        <p:txBody>
          <a:bodyPr/>
          <a:lstStyle/>
          <a:p>
            <a:r>
              <a:rPr lang="ru-RU" dirty="0"/>
              <a:t>Выполнила: Морозова Мария, 112 группа</a:t>
            </a:r>
          </a:p>
        </p:txBody>
      </p:sp>
    </p:spTree>
    <p:extLst>
      <p:ext uri="{BB962C8B-B14F-4D97-AF65-F5344CB8AC3E}">
        <p14:creationId xmlns:p14="http://schemas.microsoft.com/office/powerpoint/2010/main" val="4900979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6D3537C4-FD1D-4C1F-93DC-ED062610C219}"/>
              </a:ext>
            </a:extLst>
          </p:cNvPr>
          <p:cNvSpPr>
            <a:spLocks noGrp="1"/>
          </p:cNvSpPr>
          <p:nvPr>
            <p:ph idx="1"/>
          </p:nvPr>
        </p:nvSpPr>
        <p:spPr>
          <a:xfrm>
            <a:off x="628652" y="595605"/>
            <a:ext cx="6316823" cy="5161384"/>
          </a:xfrm>
          <a:ln w="19050">
            <a:solidFill>
              <a:schemeClr val="accent1">
                <a:lumMod val="50000"/>
              </a:schemeClr>
            </a:solidFill>
          </a:ln>
        </p:spPr>
        <p:txBody>
          <a:bodyPr>
            <a:normAutofit/>
          </a:bodyPr>
          <a:lstStyle/>
          <a:p>
            <a:pPr marL="45720" indent="0">
              <a:buNone/>
            </a:pPr>
            <a:r>
              <a:rPr lang="ru-RU" sz="2800" dirty="0">
                <a:solidFill>
                  <a:schemeClr val="accent1">
                    <a:lumMod val="50000"/>
                  </a:schemeClr>
                </a:solidFill>
              </a:rPr>
              <a:t>Сложно переоценить вклад медиков в победу во время Великой Отечественной Войны. Каждый советский человек старался приложить максимум усилий, чтобы прогнать фашистский захватчиков с Родной земли. Врачи и медицинский персонал не стали исключением. С первых дней войны они спасали бойцов, не жалея себя. Вытаскивали раненых с поля боя и оперировали по нескольку суток без сна — все это ради достижения одной цели. Победы.</a:t>
            </a:r>
          </a:p>
        </p:txBody>
      </p:sp>
      <p:pic>
        <p:nvPicPr>
          <p:cNvPr id="1026" name="Picture 2" descr="ПОДВИГИ ВРАЧЕЙ ВО ВРЕМЯ ВЕЛИКОЙ ОТЕЧЕСТВЕННОЙ ВОЙНЫ – КГБУЗ &quot;Детская  городская клиническая больница №9&quot; город Хабаровск">
            <a:extLst>
              <a:ext uri="{FF2B5EF4-FFF2-40B4-BE49-F238E27FC236}">
                <a16:creationId xmlns:a16="http://schemas.microsoft.com/office/drawing/2014/main" id="{B8D269F5-3B1D-476F-A126-2B4F1AA402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05142" y="339159"/>
            <a:ext cx="4114800" cy="308984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8" name="Picture 4" descr="Архивы рассказали об эвакогоспиталях столицы | Победа РФ">
            <a:extLst>
              <a:ext uri="{FF2B5EF4-FFF2-40B4-BE49-F238E27FC236}">
                <a16:creationId xmlns:a16="http://schemas.microsoft.com/office/drawing/2014/main" id="{8D7756F7-7109-4CD9-95D9-7E43982A5E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17837" y="3480130"/>
            <a:ext cx="4402105" cy="304196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41239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D4F2189-132C-40C9-A186-79E84C7BD59B}"/>
              </a:ext>
            </a:extLst>
          </p:cNvPr>
          <p:cNvSpPr>
            <a:spLocks noGrp="1"/>
          </p:cNvSpPr>
          <p:nvPr>
            <p:ph type="title"/>
          </p:nvPr>
        </p:nvSpPr>
        <p:spPr>
          <a:xfrm>
            <a:off x="304800" y="336513"/>
            <a:ext cx="7842380" cy="771331"/>
          </a:xfrm>
          <a:ln w="12700">
            <a:solidFill>
              <a:schemeClr val="accent1">
                <a:lumMod val="50000"/>
              </a:schemeClr>
            </a:solidFill>
          </a:ln>
        </p:spPr>
        <p:txBody>
          <a:bodyPr/>
          <a:lstStyle/>
          <a:p>
            <a:r>
              <a:rPr lang="ru-RU" i="1" dirty="0">
                <a:solidFill>
                  <a:schemeClr val="accent1">
                    <a:lumMod val="50000"/>
                  </a:schemeClr>
                </a:solidFill>
              </a:rPr>
              <a:t>Зинаида </a:t>
            </a:r>
            <a:r>
              <a:rPr lang="ru-RU" i="1" dirty="0" err="1">
                <a:solidFill>
                  <a:schemeClr val="accent1">
                    <a:lumMod val="50000"/>
                  </a:schemeClr>
                </a:solidFill>
              </a:rPr>
              <a:t>Туснолобова</a:t>
            </a:r>
            <a:r>
              <a:rPr lang="ru-RU" i="1" dirty="0">
                <a:solidFill>
                  <a:schemeClr val="accent1">
                    <a:lumMod val="50000"/>
                  </a:schemeClr>
                </a:solidFill>
              </a:rPr>
              <a:t>-Марченко</a:t>
            </a:r>
          </a:p>
        </p:txBody>
      </p:sp>
      <p:sp>
        <p:nvSpPr>
          <p:cNvPr id="3" name="Объект 2">
            <a:extLst>
              <a:ext uri="{FF2B5EF4-FFF2-40B4-BE49-F238E27FC236}">
                <a16:creationId xmlns:a16="http://schemas.microsoft.com/office/drawing/2014/main" id="{EE2EC6AB-5C2A-4668-AB2B-1943F17E6AA5}"/>
              </a:ext>
            </a:extLst>
          </p:cNvPr>
          <p:cNvSpPr>
            <a:spLocks noGrp="1"/>
          </p:cNvSpPr>
          <p:nvPr>
            <p:ph idx="1"/>
          </p:nvPr>
        </p:nvSpPr>
        <p:spPr>
          <a:xfrm>
            <a:off x="304799" y="1187321"/>
            <a:ext cx="8363339" cy="2096555"/>
          </a:xfrm>
          <a:ln>
            <a:solidFill>
              <a:schemeClr val="accent1">
                <a:lumMod val="50000"/>
              </a:schemeClr>
            </a:solidFill>
          </a:ln>
        </p:spPr>
        <p:txBody>
          <a:bodyPr>
            <a:normAutofit/>
          </a:bodyPr>
          <a:lstStyle/>
          <a:p>
            <a:pPr marL="45720" indent="0">
              <a:buNone/>
            </a:pPr>
            <a:r>
              <a:rPr lang="ru-RU" sz="1800" dirty="0">
                <a:solidFill>
                  <a:schemeClr val="accent1">
                    <a:lumMod val="50000"/>
                  </a:schemeClr>
                </a:solidFill>
              </a:rPr>
              <a:t>Одним из выдающихся медиков времен ВОВ называют </a:t>
            </a:r>
            <a:r>
              <a:rPr lang="ru-RU" sz="1800" dirty="0" err="1">
                <a:solidFill>
                  <a:schemeClr val="accent1">
                    <a:lumMod val="50000"/>
                  </a:schemeClr>
                </a:solidFill>
              </a:rPr>
              <a:t>полочанку</a:t>
            </a:r>
            <a:r>
              <a:rPr lang="ru-RU" sz="1800" dirty="0">
                <a:solidFill>
                  <a:schemeClr val="accent1">
                    <a:lumMod val="50000"/>
                  </a:schemeClr>
                </a:solidFill>
              </a:rPr>
              <a:t> Зинаиду Михайловну </a:t>
            </a:r>
            <a:r>
              <a:rPr lang="ru-RU" sz="1800" dirty="0" err="1">
                <a:solidFill>
                  <a:schemeClr val="accent1">
                    <a:lumMod val="50000"/>
                  </a:schemeClr>
                </a:solidFill>
              </a:rPr>
              <a:t>Туснолобову</a:t>
            </a:r>
            <a:r>
              <a:rPr lang="ru-RU" sz="1800" dirty="0">
                <a:solidFill>
                  <a:schemeClr val="accent1">
                    <a:lumMod val="50000"/>
                  </a:schemeClr>
                </a:solidFill>
              </a:rPr>
              <a:t>-Марченко. Перед самым началом войны девушка вышла замуж. Когда ее супруга призвали на фронт, она тут же отправилась на медицинские курсы, окончив которые, ушла добровольцем. Несмотря на молодость, Зинаида никогда не делала себе поблажек и наравне с мужчинами шла в бой. Она оказывала первую помощь пострадавшим на месте, а также выносила их с поля боя и доставляла в госпитали. </a:t>
            </a:r>
            <a:r>
              <a:rPr lang="ru-RU" sz="1800" b="1" dirty="0">
                <a:solidFill>
                  <a:schemeClr val="accent1">
                    <a:lumMod val="50000"/>
                  </a:schemeClr>
                </a:solidFill>
              </a:rPr>
              <a:t>За 8 месяцев на ее счету оказались 128 спасенных жизней.</a:t>
            </a:r>
          </a:p>
        </p:txBody>
      </p:sp>
      <p:sp>
        <p:nvSpPr>
          <p:cNvPr id="4" name="TextBox 3">
            <a:extLst>
              <a:ext uri="{FF2B5EF4-FFF2-40B4-BE49-F238E27FC236}">
                <a16:creationId xmlns:a16="http://schemas.microsoft.com/office/drawing/2014/main" id="{81668592-C477-4DA2-BB9E-91A6FDE7EAED}"/>
              </a:ext>
            </a:extLst>
          </p:cNvPr>
          <p:cNvSpPr txBox="1"/>
          <p:nvPr/>
        </p:nvSpPr>
        <p:spPr>
          <a:xfrm>
            <a:off x="8873413" y="3320531"/>
            <a:ext cx="2884714" cy="3194721"/>
          </a:xfrm>
          <a:prstGeom prst="rect">
            <a:avLst/>
          </a:prstGeom>
          <a:noFill/>
          <a:ln>
            <a:solidFill>
              <a:schemeClr val="tx2">
                <a:lumMod val="50000"/>
              </a:schemeClr>
            </a:solidFill>
          </a:ln>
        </p:spPr>
        <p:txBody>
          <a:bodyPr wrap="square" rtlCol="0">
            <a:spAutoFit/>
          </a:bodyPr>
          <a:lstStyle/>
          <a:p>
            <a:pPr marL="45720" marR="0" lvl="0" algn="l" defTabSz="914400" rtl="0" eaLnBrk="1" fontAlgn="auto" latinLnBrk="0" hangingPunct="1">
              <a:lnSpc>
                <a:spcPct val="90000"/>
              </a:lnSpc>
              <a:spcBef>
                <a:spcPts val="1400"/>
              </a:spcBef>
              <a:spcAft>
                <a:spcPts val="0"/>
              </a:spcAft>
              <a:buClr>
                <a:srgbClr val="A5B592"/>
              </a:buClr>
              <a:buSzPct val="80000"/>
              <a:tabLst/>
              <a:defRPr/>
            </a:pPr>
            <a:r>
              <a:rPr kumimoji="0" lang="ru-RU" sz="1600" b="0" i="0" u="none" strike="noStrike" kern="1200" cap="none" spc="0" normalizeH="0" baseline="0" noProof="0" dirty="0">
                <a:ln>
                  <a:noFill/>
                </a:ln>
                <a:solidFill>
                  <a:srgbClr val="A5B592">
                    <a:lumMod val="50000"/>
                  </a:srgbClr>
                </a:solidFill>
                <a:effectLst/>
                <a:uLnTx/>
                <a:uFillTx/>
                <a:ea typeface="+mn-ea"/>
                <a:cs typeface="+mn-cs"/>
              </a:rPr>
              <a:t>После войны Зинаида не отчаялась, вела активную общественную жизнь. В 1965 году за доблесть и отвагу женщину наградили </a:t>
            </a:r>
            <a:r>
              <a:rPr kumimoji="0" lang="ru-RU" sz="1600" b="1" i="0" u="none" strike="noStrike" kern="1200" cap="none" spc="0" normalizeH="0" baseline="0" noProof="0" dirty="0">
                <a:ln>
                  <a:noFill/>
                </a:ln>
                <a:solidFill>
                  <a:srgbClr val="A5B592">
                    <a:lumMod val="50000"/>
                  </a:srgbClr>
                </a:solidFill>
                <a:effectLst/>
                <a:uLnTx/>
                <a:uFillTx/>
                <a:ea typeface="+mn-ea"/>
                <a:cs typeface="+mn-cs"/>
              </a:rPr>
              <a:t>медалью Флоренс Найтингейл (награда Международного Красного креста, предназначенная для медсестер и медбратьев)</a:t>
            </a:r>
            <a:r>
              <a:rPr kumimoji="0" lang="ru-RU" sz="1600" b="0" i="0" u="none" strike="noStrike" kern="1200" cap="none" spc="0" normalizeH="0" baseline="0" noProof="0" dirty="0">
                <a:ln>
                  <a:noFill/>
                </a:ln>
                <a:solidFill>
                  <a:srgbClr val="A5B592">
                    <a:lumMod val="50000"/>
                  </a:srgbClr>
                </a:solidFill>
                <a:effectLst/>
                <a:uLnTx/>
                <a:uFillTx/>
                <a:ea typeface="+mn-ea"/>
                <a:cs typeface="+mn-cs"/>
              </a:rPr>
              <a:t>, и она стала третьей советской медсестрой, получившей эту почетную награду.</a:t>
            </a:r>
          </a:p>
        </p:txBody>
      </p:sp>
      <p:pic>
        <p:nvPicPr>
          <p:cNvPr id="2050" name="Picture 2" descr="Сын легендарного санинструктора Зинаиды Туснолобовой поблагодарил  екатеринбуржцев за память о ее подвиге - «Уральский рабочий»">
            <a:extLst>
              <a:ext uri="{FF2B5EF4-FFF2-40B4-BE49-F238E27FC236}">
                <a16:creationId xmlns:a16="http://schemas.microsoft.com/office/drawing/2014/main" id="{59B45236-F84B-4220-A584-3B8A5FAFC0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44340" y="277422"/>
            <a:ext cx="3308990" cy="300645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2" name="Picture 4" descr="Туснолобова-Марченко, Зинаида Михайловна — Википедия">
            <a:extLst>
              <a:ext uri="{FF2B5EF4-FFF2-40B4-BE49-F238E27FC236}">
                <a16:creationId xmlns:a16="http://schemas.microsoft.com/office/drawing/2014/main" id="{F0639037-FFD9-4ECA-BA37-39870A7164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671" y="3320531"/>
            <a:ext cx="2069005" cy="266554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TextBox 4">
            <a:extLst>
              <a:ext uri="{FF2B5EF4-FFF2-40B4-BE49-F238E27FC236}">
                <a16:creationId xmlns:a16="http://schemas.microsoft.com/office/drawing/2014/main" id="{BBD02878-CC0E-4DD1-9E63-EA4EA5CA3137}"/>
              </a:ext>
            </a:extLst>
          </p:cNvPr>
          <p:cNvSpPr txBox="1"/>
          <p:nvPr/>
        </p:nvSpPr>
        <p:spPr>
          <a:xfrm>
            <a:off x="2206906" y="3320531"/>
            <a:ext cx="5203431" cy="3416320"/>
          </a:xfrm>
          <a:prstGeom prst="rect">
            <a:avLst/>
          </a:prstGeom>
          <a:noFill/>
          <a:ln w="12700">
            <a:solidFill>
              <a:schemeClr val="accent1">
                <a:lumMod val="50000"/>
              </a:schemeClr>
            </a:solidFill>
          </a:ln>
        </p:spPr>
        <p:txBody>
          <a:bodyPr wrap="square" rtlCol="0">
            <a:spAutoFit/>
          </a:bodyPr>
          <a:lstStyle/>
          <a:p>
            <a:pPr marL="45720" marR="0" lvl="0" indent="0" algn="l" defTabSz="914400" rtl="0" eaLnBrk="1" fontAlgn="auto" latinLnBrk="0" hangingPunct="1">
              <a:lnSpc>
                <a:spcPct val="90000"/>
              </a:lnSpc>
              <a:spcBef>
                <a:spcPts val="1400"/>
              </a:spcBef>
              <a:spcAft>
                <a:spcPts val="0"/>
              </a:spcAft>
              <a:buClr>
                <a:srgbClr val="A5B592"/>
              </a:buClr>
              <a:buSzPct val="80000"/>
              <a:buFont typeface="Corbel" pitchFamily="34" charset="0"/>
              <a:buNone/>
              <a:tabLst/>
              <a:defRPr/>
            </a:pPr>
            <a:r>
              <a:rPr kumimoji="0" lang="ru-RU" sz="1600" b="1" i="0" u="none" strike="noStrike" kern="1200" cap="none" spc="0" normalizeH="0" baseline="0" noProof="0" dirty="0">
                <a:ln>
                  <a:noFill/>
                </a:ln>
                <a:solidFill>
                  <a:srgbClr val="A5B592">
                    <a:lumMod val="50000"/>
                  </a:srgbClr>
                </a:solidFill>
                <a:effectLst/>
                <a:uLnTx/>
                <a:uFillTx/>
                <a:latin typeface="Corbel" panose="020B0503020204020204"/>
                <a:ea typeface="+mn-ea"/>
                <a:cs typeface="+mn-cs"/>
              </a:rPr>
              <a:t>В 1943 году девушка была тяжело ранена во время очередного задания: </a:t>
            </a:r>
            <a:r>
              <a:rPr kumimoji="0" lang="ru-RU" sz="1600" b="0" i="0" u="none" strike="noStrike" kern="1200" cap="none" spc="0" normalizeH="0" baseline="0" noProof="0" dirty="0">
                <a:ln>
                  <a:noFill/>
                </a:ln>
                <a:solidFill>
                  <a:srgbClr val="A5B592">
                    <a:lumMod val="50000"/>
                  </a:srgbClr>
                </a:solidFill>
                <a:effectLst/>
                <a:uLnTx/>
                <a:uFillTx/>
                <a:latin typeface="Corbel" panose="020B0503020204020204"/>
                <a:ea typeface="+mn-ea"/>
                <a:cs typeface="+mn-cs"/>
              </a:rPr>
              <a:t>тогда она спасала командира, но, к сожалению, тот погиб у нее на руках. Ситуация осложнялась тем, что у него на руках были секретные бумаги. И Зинаида успела спрятать их до того, как от собственного ранения потеряла сознание. Когда она пришла в себя, то увидела, что немцы добивают раненых на поле. Пострадала и она сама: ее били прикладом по голове. Она снова потеряла сознание, и это спасло ей жизнь: враг воспринял это как ее смерть. Чуть позже ее нашли на поле с серьезными обморожениями. Девушка была доставлена в госпиталь, ей провели несколько тяжелейших операций, однако из-за гангрены она лишилась рук и ног. </a:t>
            </a:r>
          </a:p>
        </p:txBody>
      </p:sp>
      <p:pic>
        <p:nvPicPr>
          <p:cNvPr id="2054" name="Picture 6" descr="Медаль имени Флоренс Найтингейл — Википедия">
            <a:extLst>
              <a:ext uri="{FF2B5EF4-FFF2-40B4-BE49-F238E27FC236}">
                <a16:creationId xmlns:a16="http://schemas.microsoft.com/office/drawing/2014/main" id="{BC1C8235-B76F-45D7-82BA-14F74EA2AD3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347" t="4992" r="4963" b="3003"/>
          <a:stretch/>
        </p:blipFill>
        <p:spPr bwMode="auto">
          <a:xfrm>
            <a:off x="7285173" y="3801310"/>
            <a:ext cx="1713404" cy="195324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97632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B5FE1C8-A08D-4FA8-B32D-7B4269EA5934}"/>
              </a:ext>
            </a:extLst>
          </p:cNvPr>
          <p:cNvSpPr>
            <a:spLocks noGrp="1"/>
          </p:cNvSpPr>
          <p:nvPr>
            <p:ph type="title"/>
          </p:nvPr>
        </p:nvSpPr>
        <p:spPr>
          <a:xfrm>
            <a:off x="303245" y="311019"/>
            <a:ext cx="4324740" cy="743339"/>
          </a:xfrm>
          <a:ln w="12700">
            <a:solidFill>
              <a:schemeClr val="accent1">
                <a:lumMod val="50000"/>
              </a:schemeClr>
            </a:solidFill>
          </a:ln>
        </p:spPr>
        <p:txBody>
          <a:bodyPr>
            <a:normAutofit/>
          </a:bodyPr>
          <a:lstStyle/>
          <a:p>
            <a:r>
              <a:rPr lang="ru-RU" i="1" dirty="0">
                <a:solidFill>
                  <a:schemeClr val="accent1">
                    <a:lumMod val="50000"/>
                  </a:schemeClr>
                </a:solidFill>
              </a:rPr>
              <a:t>Ирина Левченко</a:t>
            </a:r>
          </a:p>
        </p:txBody>
      </p:sp>
      <p:sp>
        <p:nvSpPr>
          <p:cNvPr id="3" name="Объект 2">
            <a:extLst>
              <a:ext uri="{FF2B5EF4-FFF2-40B4-BE49-F238E27FC236}">
                <a16:creationId xmlns:a16="http://schemas.microsoft.com/office/drawing/2014/main" id="{4BD154C0-B514-48DA-87C0-9920FE6D6913}"/>
              </a:ext>
            </a:extLst>
          </p:cNvPr>
          <p:cNvSpPr>
            <a:spLocks noGrp="1"/>
          </p:cNvSpPr>
          <p:nvPr>
            <p:ph idx="1"/>
          </p:nvPr>
        </p:nvSpPr>
        <p:spPr>
          <a:xfrm>
            <a:off x="2957545" y="1190077"/>
            <a:ext cx="4366726" cy="5381373"/>
          </a:xfrm>
          <a:ln>
            <a:solidFill>
              <a:schemeClr val="accent1">
                <a:lumMod val="50000"/>
              </a:schemeClr>
            </a:solidFill>
          </a:ln>
        </p:spPr>
        <p:txBody>
          <a:bodyPr>
            <a:normAutofit/>
          </a:bodyPr>
          <a:lstStyle/>
          <a:p>
            <a:pPr marL="45720" indent="0">
              <a:buNone/>
            </a:pPr>
            <a:r>
              <a:rPr lang="ru-RU" sz="2000" dirty="0">
                <a:solidFill>
                  <a:schemeClr val="accent1">
                    <a:lumMod val="50000"/>
                  </a:schemeClr>
                </a:solidFill>
              </a:rPr>
              <a:t>Ирина Николаевна ушла на фронт добровольцем в первые же дни войны. В районном отделении Красного креста ее назначили командиром отделения сандружины и определили наблюдать за общественными банями. Но такая работа оказалась ей не по нраву. В июле 1941 года она присоединилась к тыловым частям действующей армии. Как и многие другие санитарки, она занималась доставкой раненых с поля боя, перевязкой их и ассистированием во время операций. К маю 1942 года молодая девушка вынесла на своих плечах 168 раненых, которым она же и оказывала первую медицинскую помощь.</a:t>
            </a:r>
          </a:p>
        </p:txBody>
      </p:sp>
      <p:sp>
        <p:nvSpPr>
          <p:cNvPr id="4" name="TextBox 3">
            <a:extLst>
              <a:ext uri="{FF2B5EF4-FFF2-40B4-BE49-F238E27FC236}">
                <a16:creationId xmlns:a16="http://schemas.microsoft.com/office/drawing/2014/main" id="{2759B2E6-7BBF-433B-A96C-BFDEF336B2BF}"/>
              </a:ext>
            </a:extLst>
          </p:cNvPr>
          <p:cNvSpPr txBox="1"/>
          <p:nvPr/>
        </p:nvSpPr>
        <p:spPr>
          <a:xfrm>
            <a:off x="7564015" y="5227533"/>
            <a:ext cx="4324740" cy="1338828"/>
          </a:xfrm>
          <a:prstGeom prst="rect">
            <a:avLst/>
          </a:prstGeom>
          <a:noFill/>
          <a:ln w="12700">
            <a:solidFill>
              <a:schemeClr val="accent1">
                <a:lumMod val="50000"/>
              </a:schemeClr>
            </a:solidFill>
          </a:ln>
        </p:spPr>
        <p:txBody>
          <a:bodyPr wrap="square" rtlCol="0">
            <a:spAutoFit/>
          </a:bodyPr>
          <a:lstStyle/>
          <a:p>
            <a:pPr marL="45720" marR="0" lvl="0" indent="0" algn="l" defTabSz="914400" rtl="0" eaLnBrk="1" fontAlgn="auto" latinLnBrk="0" hangingPunct="1">
              <a:lnSpc>
                <a:spcPct val="90000"/>
              </a:lnSpc>
              <a:spcBef>
                <a:spcPts val="1400"/>
              </a:spcBef>
              <a:spcAft>
                <a:spcPts val="0"/>
              </a:spcAft>
              <a:buClr>
                <a:srgbClr val="A5B592"/>
              </a:buClr>
              <a:buSzPct val="80000"/>
              <a:buFont typeface="Corbel" pitchFamily="34" charset="0"/>
              <a:buNone/>
              <a:tabLst/>
              <a:defRPr/>
            </a:pPr>
            <a:r>
              <a:rPr kumimoji="0" lang="ru-RU" b="0" i="0" u="none" strike="noStrike" kern="1200" cap="none" spc="0" normalizeH="0" baseline="0" noProof="0" dirty="0">
                <a:ln>
                  <a:noFill/>
                </a:ln>
                <a:solidFill>
                  <a:srgbClr val="A5B592">
                    <a:lumMod val="50000"/>
                  </a:srgbClr>
                </a:solidFill>
                <a:effectLst/>
                <a:uLnTx/>
                <a:uFillTx/>
                <a:latin typeface="Corbel" panose="020B0503020204020204"/>
                <a:ea typeface="+mn-ea"/>
                <a:cs typeface="+mn-cs"/>
              </a:rPr>
              <a:t>После выздоровления медсестра прошла курс обучения в танковом училище и вернулась на фронт. На танках она вывозила и раненых. Победу встретила под Берлином.</a:t>
            </a:r>
          </a:p>
        </p:txBody>
      </p:sp>
      <p:sp>
        <p:nvSpPr>
          <p:cNvPr id="5" name="TextBox 4">
            <a:extLst>
              <a:ext uri="{FF2B5EF4-FFF2-40B4-BE49-F238E27FC236}">
                <a16:creationId xmlns:a16="http://schemas.microsoft.com/office/drawing/2014/main" id="{D1DC0037-336E-43D9-9ADA-B1D6BC440805}"/>
              </a:ext>
            </a:extLst>
          </p:cNvPr>
          <p:cNvSpPr txBox="1"/>
          <p:nvPr/>
        </p:nvSpPr>
        <p:spPr>
          <a:xfrm>
            <a:off x="7436498" y="275250"/>
            <a:ext cx="4366725" cy="2336024"/>
          </a:xfrm>
          <a:prstGeom prst="rect">
            <a:avLst/>
          </a:prstGeom>
          <a:noFill/>
          <a:ln>
            <a:solidFill>
              <a:schemeClr val="accent1">
                <a:lumMod val="50000"/>
              </a:schemeClr>
            </a:solidFill>
          </a:ln>
        </p:spPr>
        <p:txBody>
          <a:bodyPr wrap="square" rtlCol="0">
            <a:spAutoFit/>
          </a:bodyPr>
          <a:lstStyle/>
          <a:p>
            <a:pPr marL="45720" marR="0" lvl="0" indent="0" algn="l" defTabSz="914400" rtl="0" eaLnBrk="1" fontAlgn="auto" latinLnBrk="0" hangingPunct="1">
              <a:lnSpc>
                <a:spcPct val="90000"/>
              </a:lnSpc>
              <a:spcBef>
                <a:spcPts val="1400"/>
              </a:spcBef>
              <a:spcAft>
                <a:spcPts val="0"/>
              </a:spcAft>
              <a:buClr>
                <a:srgbClr val="A5B592"/>
              </a:buClr>
              <a:buSzPct val="80000"/>
              <a:buFont typeface="Corbel" pitchFamily="34" charset="0"/>
              <a:buNone/>
              <a:tabLst/>
              <a:defRPr/>
            </a:pPr>
            <a:r>
              <a:rPr kumimoji="0" lang="ru-RU" b="0" i="0" u="none" strike="noStrike" kern="1200" cap="none" spc="0" normalizeH="0" baseline="0" noProof="0" dirty="0">
                <a:ln>
                  <a:noFill/>
                </a:ln>
                <a:solidFill>
                  <a:srgbClr val="A5B592">
                    <a:lumMod val="50000"/>
                  </a:srgbClr>
                </a:solidFill>
                <a:effectLst/>
                <a:uLnTx/>
                <a:uFillTx/>
                <a:latin typeface="Corbel" panose="020B0503020204020204"/>
                <a:ea typeface="+mn-ea"/>
                <a:cs typeface="+mn-cs"/>
              </a:rPr>
              <a:t>В боях она также смогла </a:t>
            </a:r>
            <a:r>
              <a:rPr kumimoji="0" lang="ru-RU" b="1" i="0" u="none" strike="noStrike" kern="1200" cap="none" spc="0" normalizeH="0" baseline="0" noProof="0" dirty="0">
                <a:ln>
                  <a:noFill/>
                </a:ln>
                <a:solidFill>
                  <a:srgbClr val="A5B592">
                    <a:lumMod val="50000"/>
                  </a:srgbClr>
                </a:solidFill>
                <a:effectLst/>
                <a:uLnTx/>
                <a:uFillTx/>
                <a:latin typeface="Corbel" panose="020B0503020204020204"/>
                <a:ea typeface="+mn-ea"/>
                <a:cs typeface="+mn-cs"/>
              </a:rPr>
              <a:t>захватить</a:t>
            </a:r>
            <a:r>
              <a:rPr kumimoji="0" lang="ru-RU" b="0" i="0" u="none" strike="noStrike" kern="1200" cap="none" spc="0" normalizeH="0" baseline="0" noProof="0" dirty="0">
                <a:ln>
                  <a:noFill/>
                </a:ln>
                <a:solidFill>
                  <a:srgbClr val="A5B592">
                    <a:lumMod val="50000"/>
                  </a:srgbClr>
                </a:solidFill>
                <a:effectLst/>
                <a:uLnTx/>
                <a:uFillTx/>
                <a:latin typeface="Corbel" panose="020B0503020204020204"/>
                <a:ea typeface="+mn-ea"/>
                <a:cs typeface="+mn-cs"/>
              </a:rPr>
              <a:t> и </a:t>
            </a:r>
            <a:r>
              <a:rPr kumimoji="0" lang="ru-RU" b="1" i="0" u="none" strike="noStrike" kern="1200" cap="none" spc="0" normalizeH="0" baseline="0" noProof="0" dirty="0">
                <a:ln>
                  <a:noFill/>
                </a:ln>
                <a:solidFill>
                  <a:srgbClr val="A5B592">
                    <a:lumMod val="50000"/>
                  </a:srgbClr>
                </a:solidFill>
                <a:effectLst/>
                <a:uLnTx/>
                <a:uFillTx/>
                <a:latin typeface="Corbel" panose="020B0503020204020204"/>
                <a:ea typeface="+mn-ea"/>
                <a:cs typeface="+mn-cs"/>
              </a:rPr>
              <a:t>доставить</a:t>
            </a:r>
            <a:r>
              <a:rPr kumimoji="0" lang="ru-RU" b="0" i="0" u="none" strike="noStrike" kern="1200" cap="none" spc="0" normalizeH="0" baseline="0" noProof="0" dirty="0">
                <a:ln>
                  <a:noFill/>
                </a:ln>
                <a:solidFill>
                  <a:srgbClr val="A5B592">
                    <a:lumMod val="50000"/>
                  </a:srgbClr>
                </a:solidFill>
                <a:effectLst/>
                <a:uLnTx/>
                <a:uFillTx/>
                <a:latin typeface="Corbel" panose="020B0503020204020204"/>
                <a:ea typeface="+mn-ea"/>
                <a:cs typeface="+mn-cs"/>
              </a:rPr>
              <a:t> в свою часть пленного и оружие. Во время боев на Керченском полуострове она подбежала к горящему танку и, открыв его люк, стала вытаскивать оттуда раненых. Позже она сделала раненым перевязки. Сама же при этом была тяжело ранена и эвакуирована в больницу.</a:t>
            </a:r>
          </a:p>
        </p:txBody>
      </p:sp>
      <p:pic>
        <p:nvPicPr>
          <p:cNvPr id="3074" name="Picture 2" descr="Герой Советского Союза Левченко Ирина Николаевна :: Герои страны">
            <a:extLst>
              <a:ext uri="{FF2B5EF4-FFF2-40B4-BE49-F238E27FC236}">
                <a16:creationId xmlns:a16="http://schemas.microsoft.com/office/drawing/2014/main" id="{1D92C6D3-7437-4A0B-B260-6D2A5571AC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3244" y="1190077"/>
            <a:ext cx="2542592" cy="361163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076" name="Picture 4" descr="Ирина Николаевна Левченко: «Светя другим, сгораю сам»">
            <a:extLst>
              <a:ext uri="{FF2B5EF4-FFF2-40B4-BE49-F238E27FC236}">
                <a16:creationId xmlns:a16="http://schemas.microsoft.com/office/drawing/2014/main" id="{626E5FAA-43A7-4DAA-ADEC-4942E1CB02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16711" y="2611274"/>
            <a:ext cx="2203700" cy="25245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078" name="Picture 6" descr="Медаль «Золотая Звезда»">
            <a:extLst>
              <a:ext uri="{FF2B5EF4-FFF2-40B4-BE49-F238E27FC236}">
                <a16:creationId xmlns:a16="http://schemas.microsoft.com/office/drawing/2014/main" id="{892F0820-EB09-4E06-A587-1D96354CE1F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36239" y="2752559"/>
            <a:ext cx="2333689" cy="23336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49349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BE6A2AE-8A78-483D-8DB3-26E2662DAD98}"/>
              </a:ext>
            </a:extLst>
          </p:cNvPr>
          <p:cNvSpPr>
            <a:spLocks noGrp="1"/>
          </p:cNvSpPr>
          <p:nvPr>
            <p:ph type="title"/>
          </p:nvPr>
        </p:nvSpPr>
        <p:spPr>
          <a:xfrm>
            <a:off x="388775" y="285828"/>
            <a:ext cx="3223726" cy="930262"/>
          </a:xfrm>
          <a:ln>
            <a:solidFill>
              <a:schemeClr val="accent1">
                <a:lumMod val="50000"/>
              </a:schemeClr>
            </a:solidFill>
          </a:ln>
        </p:spPr>
        <p:txBody>
          <a:bodyPr/>
          <a:lstStyle/>
          <a:p>
            <a:r>
              <a:rPr lang="ru-RU" i="1" dirty="0">
                <a:solidFill>
                  <a:schemeClr val="accent1">
                    <a:lumMod val="50000"/>
                  </a:schemeClr>
                </a:solidFill>
              </a:rPr>
              <a:t>Петр Буйко</a:t>
            </a:r>
          </a:p>
        </p:txBody>
      </p:sp>
      <p:sp>
        <p:nvSpPr>
          <p:cNvPr id="3" name="Объект 2">
            <a:extLst>
              <a:ext uri="{FF2B5EF4-FFF2-40B4-BE49-F238E27FC236}">
                <a16:creationId xmlns:a16="http://schemas.microsoft.com/office/drawing/2014/main" id="{FC79DAFB-EA54-41E5-8EF1-63107AAFEF59}"/>
              </a:ext>
            </a:extLst>
          </p:cNvPr>
          <p:cNvSpPr>
            <a:spLocks noGrp="1"/>
          </p:cNvSpPr>
          <p:nvPr>
            <p:ph idx="1"/>
          </p:nvPr>
        </p:nvSpPr>
        <p:spPr>
          <a:xfrm>
            <a:off x="4469363" y="494523"/>
            <a:ext cx="7333862" cy="5868954"/>
          </a:xfrm>
          <a:ln>
            <a:solidFill>
              <a:schemeClr val="accent1">
                <a:lumMod val="50000"/>
              </a:schemeClr>
            </a:solidFill>
          </a:ln>
        </p:spPr>
        <p:txBody>
          <a:bodyPr>
            <a:normAutofit/>
          </a:bodyPr>
          <a:lstStyle/>
          <a:p>
            <a:pPr marL="45720" indent="0">
              <a:buNone/>
            </a:pPr>
            <a:r>
              <a:rPr lang="ru-RU" dirty="0">
                <a:solidFill>
                  <a:schemeClr val="accent1">
                    <a:lumMod val="50000"/>
                  </a:schemeClr>
                </a:solidFill>
              </a:rPr>
              <a:t>Еще один Герой Советского Союза, который также не дожил до 9 мая 1945 года, но оставил заметный след в истории, — </a:t>
            </a:r>
            <a:r>
              <a:rPr lang="ru-RU" b="1" dirty="0">
                <a:solidFill>
                  <a:schemeClr val="accent1">
                    <a:lumMod val="50000"/>
                  </a:schemeClr>
                </a:solidFill>
              </a:rPr>
              <a:t>Петр Михайлович Буйко</a:t>
            </a:r>
            <a:r>
              <a:rPr lang="ru-RU" dirty="0">
                <a:solidFill>
                  <a:schemeClr val="accent1">
                    <a:lumMod val="50000"/>
                  </a:schemeClr>
                </a:solidFill>
              </a:rPr>
              <a:t>. Еще в 1921 году он попробовал себя в качестве военфельдшера. В 1922 году окончил мединститут в Киеве и даже успел получить звание доктора наук. В 1941 году он вступил в ряды Красной армии как доброволец. Мужчина работал в должности хирурга медсанбата, был ранен осколком мины и попал в плен. Его положили в Фастовскую больницу, а ранение представили как результат ДТП. В феврале 1942 года он возглавил это лечебное учреждение. И параллельно с этим стал одним из организаторов партизанского подполья. Как и Федор Михайлов, Буйко лечил в больнице раненых партизан. В 1943 году ему пришлось самому стать партизаном, медиком отряда. В октябре 1943 года во время облавы его арестовали, допрашивали и пытали, но он ни слова не проронил о том, что знал. В октябре 1943 года немцы сожгли его заживо. </a:t>
            </a:r>
          </a:p>
        </p:txBody>
      </p:sp>
      <p:pic>
        <p:nvPicPr>
          <p:cNvPr id="5122" name="Picture 2" descr="Буйко, Пётр Михайлович — Википедия">
            <a:extLst>
              <a:ext uri="{FF2B5EF4-FFF2-40B4-BE49-F238E27FC236}">
                <a16:creationId xmlns:a16="http://schemas.microsoft.com/office/drawing/2014/main" id="{5D8E87D9-2C4C-41CB-9C83-018E6EA0F6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746" y="1332347"/>
            <a:ext cx="3584186" cy="52398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60" name="Picture 12" descr="Георгиевск и георгиевцы в годы Великой Отечественной войны">
            <a:extLst>
              <a:ext uri="{FF2B5EF4-FFF2-40B4-BE49-F238E27FC236}">
                <a16:creationId xmlns:a16="http://schemas.microsoft.com/office/drawing/2014/main" id="{CE18D433-F0CB-4E84-B128-E3E19D37CF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61749" y="5492634"/>
            <a:ext cx="2030251" cy="12709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32873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11AB3ED-30CF-4953-A357-6F1EC43A4EC1}"/>
              </a:ext>
            </a:extLst>
          </p:cNvPr>
          <p:cNvSpPr>
            <a:spLocks noGrp="1"/>
          </p:cNvSpPr>
          <p:nvPr>
            <p:ph type="title"/>
          </p:nvPr>
        </p:nvSpPr>
        <p:spPr>
          <a:xfrm>
            <a:off x="359229" y="353008"/>
            <a:ext cx="4194110" cy="817984"/>
          </a:xfrm>
          <a:ln w="12700">
            <a:solidFill>
              <a:schemeClr val="tx1"/>
            </a:solidFill>
          </a:ln>
        </p:spPr>
        <p:txBody>
          <a:bodyPr/>
          <a:lstStyle/>
          <a:p>
            <a:r>
              <a:rPr lang="ru-RU" i="1" dirty="0">
                <a:solidFill>
                  <a:schemeClr val="accent1">
                    <a:lumMod val="50000"/>
                  </a:schemeClr>
                </a:solidFill>
              </a:rPr>
              <a:t>Георгий Синяков</a:t>
            </a:r>
          </a:p>
        </p:txBody>
      </p:sp>
      <p:pic>
        <p:nvPicPr>
          <p:cNvPr id="6146" name="Picture 2" descr="Синяков, Георгий Фёдорович — Википедия">
            <a:extLst>
              <a:ext uri="{FF2B5EF4-FFF2-40B4-BE49-F238E27FC236}">
                <a16:creationId xmlns:a16="http://schemas.microsoft.com/office/drawing/2014/main" id="{312D660B-7C1E-457F-8B3B-4ABFEE23CD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924" y="1265832"/>
            <a:ext cx="2209390" cy="303422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152" name="Picture 8" descr="Воспоминания о сортировочно-эвакуационном госпитале 290. К выставке «Медики  в годы Великой Отечественной войны». Часть 5 — Блог Исторического музея">
            <a:extLst>
              <a:ext uri="{FF2B5EF4-FFF2-40B4-BE49-F238E27FC236}">
                <a16:creationId xmlns:a16="http://schemas.microsoft.com/office/drawing/2014/main" id="{9DE634CE-D27B-4C62-9FAF-03CFFD919C5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214" t="6676" r="15651" b="11952"/>
          <a:stretch/>
        </p:blipFill>
        <p:spPr bwMode="auto">
          <a:xfrm>
            <a:off x="6767806" y="120776"/>
            <a:ext cx="1741714" cy="1255248"/>
          </a:xfrm>
          <a:prstGeom prst="rect">
            <a:avLst/>
          </a:prstGeom>
          <a:noFill/>
          <a:extLst>
            <a:ext uri="{909E8E84-426E-40DD-AFC4-6F175D3DCCD1}">
              <a14:hiddenFill xmlns:a14="http://schemas.microsoft.com/office/drawing/2010/main">
                <a:solidFill>
                  <a:srgbClr val="FFFFFF"/>
                </a:solidFill>
              </a14:hiddenFill>
            </a:ext>
          </a:extLst>
        </p:spPr>
      </p:pic>
      <p:sp>
        <p:nvSpPr>
          <p:cNvPr id="3" name="Объект 2">
            <a:extLst>
              <a:ext uri="{FF2B5EF4-FFF2-40B4-BE49-F238E27FC236}">
                <a16:creationId xmlns:a16="http://schemas.microsoft.com/office/drawing/2014/main" id="{B3B31365-9381-41CB-8382-21BAE0056780}"/>
              </a:ext>
            </a:extLst>
          </p:cNvPr>
          <p:cNvSpPr>
            <a:spLocks noGrp="1"/>
          </p:cNvSpPr>
          <p:nvPr>
            <p:ph idx="1"/>
          </p:nvPr>
        </p:nvSpPr>
        <p:spPr>
          <a:xfrm>
            <a:off x="2195027" y="1332037"/>
            <a:ext cx="6358812" cy="2901820"/>
          </a:xfrm>
          <a:ln w="12700">
            <a:solidFill>
              <a:schemeClr val="tx1"/>
            </a:solidFill>
          </a:ln>
        </p:spPr>
        <p:txBody>
          <a:bodyPr>
            <a:normAutofit lnSpcReduction="10000"/>
          </a:bodyPr>
          <a:lstStyle/>
          <a:p>
            <a:pPr marL="45720" indent="0">
              <a:buNone/>
            </a:pPr>
            <a:r>
              <a:rPr lang="ru-RU" sz="1600" b="1" dirty="0">
                <a:solidFill>
                  <a:schemeClr val="accent1">
                    <a:lumMod val="50000"/>
                  </a:schemeClr>
                </a:solidFill>
              </a:rPr>
              <a:t>Георгий Федорович </a:t>
            </a:r>
            <a:r>
              <a:rPr lang="ru-RU" sz="1600" dirty="0">
                <a:solidFill>
                  <a:schemeClr val="accent1">
                    <a:lumMod val="50000"/>
                  </a:schemeClr>
                </a:solidFill>
              </a:rPr>
              <a:t>с первых же дней войны был призван в действующую армию, в первые месяцы войны он числился ведущим хирургом медико-санитарного батальона, был военврачом 2 ранга. В октябре 1941 года вместе с ранеными бойцами оказался в плену. В лагере его также определили медиком в лазарет. Синяков оперировал здесь много и часто. Проводил операции и немцам. После того как он спас сына одного из захватчиков, — тот задыхался из-за попавшего в горло постороннего предмета — немцы стали ему безоговорочно доверять, что дало врачу возможность иметь свободу передвижения по лагерю. А это помогло ему в подпольной деятельности. Кроме того, ему назначили усиленный паек, который он делил с пленными. Так, например, врач обменивал сало на хлеб или картофель, т. к. последними можно было накормить большее число пленных.</a:t>
            </a:r>
          </a:p>
        </p:txBody>
      </p:sp>
      <p:sp>
        <p:nvSpPr>
          <p:cNvPr id="4" name="TextBox 3">
            <a:extLst>
              <a:ext uri="{FF2B5EF4-FFF2-40B4-BE49-F238E27FC236}">
                <a16:creationId xmlns:a16="http://schemas.microsoft.com/office/drawing/2014/main" id="{DD805A49-5C48-45B1-AD3A-BBE5C2B88C58}"/>
              </a:ext>
            </a:extLst>
          </p:cNvPr>
          <p:cNvSpPr txBox="1"/>
          <p:nvPr/>
        </p:nvSpPr>
        <p:spPr>
          <a:xfrm>
            <a:off x="9428583" y="4493295"/>
            <a:ext cx="2525486" cy="2086725"/>
          </a:xfrm>
          <a:prstGeom prst="rect">
            <a:avLst/>
          </a:prstGeom>
          <a:noFill/>
          <a:ln w="12700">
            <a:solidFill>
              <a:schemeClr val="tx1"/>
            </a:solidFill>
          </a:ln>
        </p:spPr>
        <p:txBody>
          <a:bodyPr wrap="square" rtlCol="0">
            <a:spAutoFit/>
          </a:bodyPr>
          <a:lstStyle/>
          <a:p>
            <a:pPr marL="45720" marR="0" lvl="0" algn="l" defTabSz="914400" rtl="0" eaLnBrk="1" fontAlgn="auto" latinLnBrk="0" hangingPunct="1">
              <a:lnSpc>
                <a:spcPct val="90000"/>
              </a:lnSpc>
              <a:spcBef>
                <a:spcPts val="1400"/>
              </a:spcBef>
              <a:spcAft>
                <a:spcPts val="0"/>
              </a:spcAft>
              <a:buClr>
                <a:srgbClr val="A5B592"/>
              </a:buClr>
              <a:buSzPct val="80000"/>
              <a:tabLst/>
              <a:defRPr/>
            </a:pPr>
            <a:r>
              <a:rPr kumimoji="0" lang="ru-RU" sz="1600" b="0" i="0" u="none" strike="noStrike" kern="1200" cap="none" spc="0" normalizeH="0" baseline="0" noProof="0" dirty="0">
                <a:ln>
                  <a:noFill/>
                </a:ln>
                <a:solidFill>
                  <a:srgbClr val="A5B592">
                    <a:lumMod val="50000"/>
                  </a:srgbClr>
                </a:solidFill>
                <a:effectLst/>
                <a:uLnTx/>
                <a:uFillTx/>
                <a:latin typeface="Corbel" panose="020B0503020204020204"/>
                <a:ea typeface="+mn-ea"/>
                <a:cs typeface="+mn-cs"/>
              </a:rPr>
              <a:t>После окончания войны он продолжал службу до 1946 года, а затем — переехал в Челябинск. До 1972 года работал заведующим хирургическим отделением в местной больнице</a:t>
            </a:r>
          </a:p>
        </p:txBody>
      </p:sp>
      <p:sp>
        <p:nvSpPr>
          <p:cNvPr id="5" name="TextBox 4">
            <a:extLst>
              <a:ext uri="{FF2B5EF4-FFF2-40B4-BE49-F238E27FC236}">
                <a16:creationId xmlns:a16="http://schemas.microsoft.com/office/drawing/2014/main" id="{515B6D47-E324-40BD-9317-BF21FB519801}"/>
              </a:ext>
            </a:extLst>
          </p:cNvPr>
          <p:cNvSpPr txBox="1"/>
          <p:nvPr/>
        </p:nvSpPr>
        <p:spPr>
          <a:xfrm>
            <a:off x="8598158" y="353008"/>
            <a:ext cx="3234612" cy="3194721"/>
          </a:xfrm>
          <a:prstGeom prst="rect">
            <a:avLst/>
          </a:prstGeom>
          <a:noFill/>
          <a:ln w="12700">
            <a:solidFill>
              <a:schemeClr val="tx1"/>
            </a:solidFill>
          </a:ln>
        </p:spPr>
        <p:txBody>
          <a:bodyPr wrap="square" rtlCol="0">
            <a:spAutoFit/>
          </a:bodyPr>
          <a:lstStyle/>
          <a:p>
            <a:pPr marL="45720" marR="0" lvl="0" indent="0" algn="l" defTabSz="914400" rtl="0" eaLnBrk="1" fontAlgn="auto" latinLnBrk="0" hangingPunct="1">
              <a:lnSpc>
                <a:spcPct val="90000"/>
              </a:lnSpc>
              <a:spcBef>
                <a:spcPts val="1400"/>
              </a:spcBef>
              <a:spcAft>
                <a:spcPts val="0"/>
              </a:spcAft>
              <a:buClr>
                <a:srgbClr val="A5B592"/>
              </a:buClr>
              <a:buSzPct val="80000"/>
              <a:buFont typeface="Corbel" pitchFamily="34" charset="0"/>
              <a:buNone/>
              <a:tabLst/>
              <a:defRPr/>
            </a:pPr>
            <a:r>
              <a:rPr kumimoji="0" lang="ru-RU" sz="1600" b="0" i="0" u="none" strike="noStrike" kern="1200" cap="none" spc="0" normalizeH="0" baseline="0" noProof="0" dirty="0">
                <a:ln>
                  <a:noFill/>
                </a:ln>
                <a:solidFill>
                  <a:srgbClr val="A5B592">
                    <a:lumMod val="50000"/>
                  </a:srgbClr>
                </a:solidFill>
                <a:effectLst/>
                <a:uLnTx/>
                <a:uFillTx/>
                <a:latin typeface="Corbel" panose="020B0503020204020204"/>
                <a:ea typeface="+mn-ea"/>
                <a:cs typeface="+mn-cs"/>
              </a:rPr>
              <a:t>В январе 1945 года он оказался в числе брошенных в лагере пленных, которых должны были уничтожить уходившие немецкие солдаты. Такая поспешность объяснялась скорым наступлением советской армии. Однако врач смог убедить солдат не убивать оставшихся людей. Победу Георгий Федорович встречал в Берлине. Он смог сделать то, о чем мечтали многие: расписался на стенах Рейхстага</a:t>
            </a:r>
            <a:r>
              <a:rPr kumimoji="0" lang="ru-RU" sz="1500" b="0" i="0" u="none" strike="noStrike" kern="1200" cap="none" spc="0" normalizeH="0" baseline="0" noProof="0" dirty="0">
                <a:ln>
                  <a:noFill/>
                </a:ln>
                <a:solidFill>
                  <a:srgbClr val="A5B592">
                    <a:lumMod val="50000"/>
                  </a:srgbClr>
                </a:solidFill>
                <a:effectLst/>
                <a:uLnTx/>
                <a:uFillTx/>
                <a:latin typeface="Corbel" panose="020B0503020204020204"/>
                <a:ea typeface="+mn-ea"/>
                <a:cs typeface="+mn-cs"/>
              </a:rPr>
              <a:t>.</a:t>
            </a:r>
          </a:p>
        </p:txBody>
      </p:sp>
      <p:sp>
        <p:nvSpPr>
          <p:cNvPr id="6" name="TextBox 5">
            <a:extLst>
              <a:ext uri="{FF2B5EF4-FFF2-40B4-BE49-F238E27FC236}">
                <a16:creationId xmlns:a16="http://schemas.microsoft.com/office/drawing/2014/main" id="{C5E17875-C5F7-4780-918B-F054372631F7}"/>
              </a:ext>
            </a:extLst>
          </p:cNvPr>
          <p:cNvSpPr txBox="1"/>
          <p:nvPr/>
        </p:nvSpPr>
        <p:spPr>
          <a:xfrm>
            <a:off x="321907" y="4418267"/>
            <a:ext cx="6064898" cy="2086725"/>
          </a:xfrm>
          <a:prstGeom prst="rect">
            <a:avLst/>
          </a:prstGeom>
          <a:noFill/>
          <a:ln>
            <a:solidFill>
              <a:schemeClr val="accent1">
                <a:lumMod val="50000"/>
              </a:schemeClr>
            </a:solidFill>
          </a:ln>
        </p:spPr>
        <p:txBody>
          <a:bodyPr wrap="square" rtlCol="0">
            <a:spAutoFit/>
          </a:bodyPr>
          <a:lstStyle/>
          <a:p>
            <a:pPr marL="45720" marR="0" lvl="0" indent="0" algn="l" defTabSz="914400" rtl="0" eaLnBrk="1" fontAlgn="auto" latinLnBrk="0" hangingPunct="1">
              <a:lnSpc>
                <a:spcPct val="90000"/>
              </a:lnSpc>
              <a:spcBef>
                <a:spcPts val="1400"/>
              </a:spcBef>
              <a:spcAft>
                <a:spcPts val="0"/>
              </a:spcAft>
              <a:buClr>
                <a:srgbClr val="A5B592"/>
              </a:buClr>
              <a:buSzPct val="80000"/>
              <a:buFont typeface="Corbel" pitchFamily="34" charset="0"/>
              <a:buNone/>
              <a:tabLst/>
              <a:defRPr/>
            </a:pPr>
            <a:r>
              <a:rPr kumimoji="0" lang="ru-RU" sz="1600" b="0" i="0" u="none" strike="noStrike" kern="1200" cap="none" spc="0" normalizeH="0" baseline="0" noProof="0" dirty="0">
                <a:ln>
                  <a:noFill/>
                </a:ln>
                <a:solidFill>
                  <a:srgbClr val="A5B592">
                    <a:lumMod val="50000"/>
                  </a:srgbClr>
                </a:solidFill>
                <a:effectLst/>
                <a:uLnTx/>
                <a:uFillTx/>
                <a:latin typeface="Corbel" panose="020B0503020204020204"/>
                <a:ea typeface="+mn-ea"/>
                <a:cs typeface="+mn-cs"/>
              </a:rPr>
              <a:t>На счету доктора много спасенных жизней. Он разработал специальную мазь, которая отлично заживляла раны и ссадины, но с виду они казались свежими. В результате он мог говорить немцам, что лекарства не работают, а через некоторое время имитировал смерть пациента, — он обучил пленных натурально прикидываться мертвыми — проводил констатацию факта смерти, «труп» вывозили в числе других действительно скончавшихся и выбрасывали за воротами в ров. А там человек мог бежать.</a:t>
            </a:r>
          </a:p>
        </p:txBody>
      </p:sp>
      <p:pic>
        <p:nvPicPr>
          <p:cNvPr id="6150" name="Picture 6" descr="клипарт к 9 мая, гвоздики, георгиевская лента, орден вов ПНГ на Прозрачном  Фоне • Скачать PNG клипарт к 9 мая, гвоздики, георгиевская лента, орден вов">
            <a:extLst>
              <a:ext uri="{FF2B5EF4-FFF2-40B4-BE49-F238E27FC236}">
                <a16:creationId xmlns:a16="http://schemas.microsoft.com/office/drawing/2014/main" id="{9353428F-EC42-418E-9923-A67BD82A023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417144">
            <a:off x="5735742" y="3966293"/>
            <a:ext cx="4023204" cy="25367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81961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A8E8AFC-1176-4ABB-8594-E6A884AE8AE9}"/>
              </a:ext>
            </a:extLst>
          </p:cNvPr>
          <p:cNvSpPr>
            <a:spLocks noGrp="1"/>
          </p:cNvSpPr>
          <p:nvPr>
            <p:ph type="title"/>
          </p:nvPr>
        </p:nvSpPr>
        <p:spPr>
          <a:xfrm>
            <a:off x="331236" y="390330"/>
            <a:ext cx="4753947" cy="743339"/>
          </a:xfrm>
          <a:ln>
            <a:solidFill>
              <a:schemeClr val="accent1">
                <a:lumMod val="50000"/>
              </a:schemeClr>
            </a:solidFill>
          </a:ln>
        </p:spPr>
        <p:txBody>
          <a:bodyPr/>
          <a:lstStyle/>
          <a:p>
            <a:r>
              <a:rPr lang="ru-RU" i="1" dirty="0">
                <a:solidFill>
                  <a:schemeClr val="accent1">
                    <a:lumMod val="50000"/>
                  </a:schemeClr>
                </a:solidFill>
              </a:rPr>
              <a:t>Зинаида </a:t>
            </a:r>
            <a:r>
              <a:rPr lang="ru-RU" i="1" dirty="0" err="1">
                <a:solidFill>
                  <a:schemeClr val="accent1">
                    <a:lumMod val="50000"/>
                  </a:schemeClr>
                </a:solidFill>
              </a:rPr>
              <a:t>Маресева</a:t>
            </a:r>
            <a:endParaRPr lang="ru-RU" i="1" dirty="0">
              <a:solidFill>
                <a:schemeClr val="accent1">
                  <a:lumMod val="50000"/>
                </a:schemeClr>
              </a:solidFill>
            </a:endParaRPr>
          </a:p>
        </p:txBody>
      </p:sp>
      <p:sp>
        <p:nvSpPr>
          <p:cNvPr id="3" name="Объект 2">
            <a:extLst>
              <a:ext uri="{FF2B5EF4-FFF2-40B4-BE49-F238E27FC236}">
                <a16:creationId xmlns:a16="http://schemas.microsoft.com/office/drawing/2014/main" id="{D568AD8B-6DD2-40C8-870F-7A9E2F5320C3}"/>
              </a:ext>
            </a:extLst>
          </p:cNvPr>
          <p:cNvSpPr>
            <a:spLocks noGrp="1"/>
          </p:cNvSpPr>
          <p:nvPr>
            <p:ph idx="1"/>
          </p:nvPr>
        </p:nvSpPr>
        <p:spPr>
          <a:xfrm>
            <a:off x="331236" y="1292289"/>
            <a:ext cx="5565711" cy="5015205"/>
          </a:xfrm>
          <a:ln>
            <a:solidFill>
              <a:schemeClr val="accent1">
                <a:lumMod val="50000"/>
              </a:schemeClr>
            </a:solidFill>
          </a:ln>
        </p:spPr>
        <p:txBody>
          <a:bodyPr>
            <a:normAutofit lnSpcReduction="10000"/>
          </a:bodyPr>
          <a:lstStyle/>
          <a:p>
            <a:pPr marL="45720" indent="0">
              <a:buNone/>
            </a:pPr>
            <a:r>
              <a:rPr lang="ru-RU" sz="2000" dirty="0">
                <a:solidFill>
                  <a:schemeClr val="accent1">
                    <a:lumMod val="50000"/>
                  </a:schemeClr>
                </a:solidFill>
              </a:rPr>
              <a:t>Зинаида Ивановна также получила за свою доблесть звание Героя Советского Союза. В начале ВОВ девушка окончила краткосрочные курсы медсестер и в ноябре 1942 года ушла добровольцем на фронт. На тот момент ей было 20 лет. Принимала участие в боях Сталинградского, Воронежского и Степного фронтов. Девушка активно спасала раненых, вытаскивая их с поля боя и переправляя в больницы. Только за два дня боя во время захвата плацдарма через Северный Донец она помогла 64 раненым, из которых 60 переправила на безопасный берег.</a:t>
            </a:r>
          </a:p>
          <a:p>
            <a:pPr marL="45720" indent="0">
              <a:buNone/>
            </a:pPr>
            <a:r>
              <a:rPr lang="ru-RU" sz="2000" dirty="0">
                <a:solidFill>
                  <a:schemeClr val="accent1">
                    <a:lumMod val="50000"/>
                  </a:schemeClr>
                </a:solidFill>
              </a:rPr>
              <a:t>В августе 1943 года во время очередной переправки раненого бойца по реке </a:t>
            </a:r>
            <a:r>
              <a:rPr lang="ru-RU" sz="2000" dirty="0" err="1">
                <a:solidFill>
                  <a:schemeClr val="accent1">
                    <a:lumMod val="50000"/>
                  </a:schemeClr>
                </a:solidFill>
              </a:rPr>
              <a:t>Маресева</a:t>
            </a:r>
            <a:r>
              <a:rPr lang="ru-RU" sz="2000" dirty="0">
                <a:solidFill>
                  <a:schemeClr val="accent1">
                    <a:lumMod val="50000"/>
                  </a:schemeClr>
                </a:solidFill>
              </a:rPr>
              <a:t> попала под обстрел минами, которые разрывались рядом. Девушка прикрыла бойца своим телом и получила смертельное ранение</a:t>
            </a:r>
          </a:p>
        </p:txBody>
      </p:sp>
      <p:pic>
        <p:nvPicPr>
          <p:cNvPr id="7174" name="Picture 6">
            <a:extLst>
              <a:ext uri="{FF2B5EF4-FFF2-40B4-BE49-F238E27FC236}">
                <a16:creationId xmlns:a16="http://schemas.microsoft.com/office/drawing/2014/main" id="{8DA7C7FB-6E94-4E78-8CD6-706804BE83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258443"/>
            <a:ext cx="2957414" cy="389368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7176" name="Picture 8" descr="Зинаида Маресева: как храбрая медсестра спасла 106 бойцов Красной Армии -  Русская семерка">
            <a:extLst>
              <a:ext uri="{FF2B5EF4-FFF2-40B4-BE49-F238E27FC236}">
                <a16:creationId xmlns:a16="http://schemas.microsoft.com/office/drawing/2014/main" id="{3DF3B832-1044-4E09-BD95-AA5BD18995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34848" y="3903122"/>
            <a:ext cx="3658766" cy="269643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253A16FF-CC0E-40FA-BA75-D8612B62844B}"/>
              </a:ext>
            </a:extLst>
          </p:cNvPr>
          <p:cNvSpPr txBox="1"/>
          <p:nvPr/>
        </p:nvSpPr>
        <p:spPr>
          <a:xfrm>
            <a:off x="6096000" y="4506686"/>
            <a:ext cx="1939795" cy="1800808"/>
          </a:xfrm>
          <a:prstGeom prst="rect">
            <a:avLst/>
          </a:prstGeom>
          <a:noFill/>
          <a:ln>
            <a:solidFill>
              <a:schemeClr val="accent1">
                <a:lumMod val="50000"/>
              </a:schemeClr>
            </a:solidFill>
          </a:ln>
        </p:spPr>
        <p:txBody>
          <a:bodyPr wrap="square" rtlCol="0">
            <a:spAutoFit/>
          </a:bodyPr>
          <a:lstStyle/>
          <a:p>
            <a:r>
              <a:rPr lang="ru-RU" dirty="0">
                <a:solidFill>
                  <a:schemeClr val="accent1">
                    <a:lumMod val="50000"/>
                  </a:schemeClr>
                </a:solidFill>
              </a:rPr>
              <a:t>За мужество и отвагу 8 февраля 1943 года она была награждена медалью «За боевые заслуги».</a:t>
            </a:r>
          </a:p>
        </p:txBody>
      </p:sp>
      <p:pic>
        <p:nvPicPr>
          <p:cNvPr id="7182" name="Picture 14" descr="Медаль «За боевые заслуги» — Википедия">
            <a:extLst>
              <a:ext uri="{FF2B5EF4-FFF2-40B4-BE49-F238E27FC236}">
                <a16:creationId xmlns:a16="http://schemas.microsoft.com/office/drawing/2014/main" id="{AAC014CA-EA55-4C4C-B81C-AAB62A7EEF6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80545" y="390330"/>
            <a:ext cx="1868116" cy="346224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53097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4A3D0518-FD20-4C00-B996-9A7543879295}"/>
              </a:ext>
            </a:extLst>
          </p:cNvPr>
          <p:cNvSpPr>
            <a:spLocks noGrp="1"/>
          </p:cNvSpPr>
          <p:nvPr>
            <p:ph idx="1"/>
          </p:nvPr>
        </p:nvSpPr>
        <p:spPr>
          <a:xfrm>
            <a:off x="1077686" y="340567"/>
            <a:ext cx="9872871" cy="2066731"/>
          </a:xfrm>
          <a:ln w="19050">
            <a:solidFill>
              <a:schemeClr val="accent1">
                <a:lumMod val="50000"/>
              </a:schemeClr>
            </a:solidFill>
          </a:ln>
        </p:spPr>
        <p:txBody>
          <a:bodyPr>
            <a:normAutofit/>
          </a:bodyPr>
          <a:lstStyle/>
          <a:p>
            <a:pPr marL="45720" indent="0" algn="ctr">
              <a:buNone/>
            </a:pPr>
            <a:r>
              <a:rPr lang="ru-RU" sz="2800" dirty="0">
                <a:solidFill>
                  <a:schemeClr val="accent1">
                    <a:lumMod val="50000"/>
                  </a:schemeClr>
                </a:solidFill>
              </a:rPr>
              <a:t>За годы войны благодаря медицинскому персоналу в строй вернулись более 70% раненых и более 90% больных бойцов. 116 тыс. медиков были награждены орденами и медалями. 47 из них стали Героями Советского Союза, 17 из которых были женщинами.</a:t>
            </a:r>
          </a:p>
        </p:txBody>
      </p:sp>
      <p:pic>
        <p:nvPicPr>
          <p:cNvPr id="1026" name="Picture 2" descr="Медики в годы Великой Отечественной войны | Обучонок">
            <a:extLst>
              <a:ext uri="{FF2B5EF4-FFF2-40B4-BE49-F238E27FC236}">
                <a16:creationId xmlns:a16="http://schemas.microsoft.com/office/drawing/2014/main" id="{0AED667F-CA71-405F-9587-F6ECFDD966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0469" y="2442193"/>
            <a:ext cx="3187955" cy="215187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028" name="Picture 4" descr="Полк лекарей. Знаменитые медики Великой Отечественной войны | История |  Общество | Аргументы и Факты">
            <a:extLst>
              <a:ext uri="{FF2B5EF4-FFF2-40B4-BE49-F238E27FC236}">
                <a16:creationId xmlns:a16="http://schemas.microsoft.com/office/drawing/2014/main" id="{1499ACD9-CCA8-48E5-98EE-1FBE07035D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330" y="4454337"/>
            <a:ext cx="3013785" cy="200134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30" name="Picture 6" descr="Он ничего не боялся»: что сделал для победы в Великой Отечественной войне  нейрохирург Николай Бурденко — РТ на русском">
            <a:extLst>
              <a:ext uri="{FF2B5EF4-FFF2-40B4-BE49-F238E27FC236}">
                <a16:creationId xmlns:a16="http://schemas.microsoft.com/office/drawing/2014/main" id="{0E490C74-E67E-4D3E-B75E-19829F12AA1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18" r="-1"/>
          <a:stretch/>
        </p:blipFill>
        <p:spPr bwMode="auto">
          <a:xfrm>
            <a:off x="7652425" y="2210577"/>
            <a:ext cx="4221315" cy="238348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032" name="Picture 8" descr="Подвиг советских медработников в годы Великой Отечественной Войны |  Министерство здравоохранения Белгородской области">
            <a:extLst>
              <a:ext uri="{FF2B5EF4-FFF2-40B4-BE49-F238E27FC236}">
                <a16:creationId xmlns:a16="http://schemas.microsoft.com/office/drawing/2014/main" id="{05BE0911-BEDC-4D1A-87A6-163417B9A05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78740" y="2932823"/>
            <a:ext cx="4728144" cy="332248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34" name="Picture 10" descr="Лекари Победы. Подвиги врачей в годы Великой Отечественной войны | Здоровая  жизнь | Здоровье | Аргументы и Факты">
            <a:extLst>
              <a:ext uri="{FF2B5EF4-FFF2-40B4-BE49-F238E27FC236}">
                <a16:creationId xmlns:a16="http://schemas.microsoft.com/office/drawing/2014/main" id="{C99D7564-C1C7-4B8C-9603-6A81A3F6CF0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633277" y="4345686"/>
            <a:ext cx="3240463" cy="215187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4380535"/>
      </p:ext>
    </p:extLst>
  </p:cSld>
  <p:clrMapOvr>
    <a:masterClrMapping/>
  </p:clrMapOvr>
</p:sld>
</file>

<file path=ppt/theme/theme1.xml><?xml version="1.0" encoding="utf-8"?>
<a:theme xmlns:a="http://schemas.openxmlformats.org/drawingml/2006/main" name="Базис">
  <a:themeElements>
    <a:clrScheme name="Бумажная">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Базис">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Базис">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docProps/app.xml><?xml version="1.0" encoding="utf-8"?>
<Properties xmlns="http://schemas.openxmlformats.org/officeDocument/2006/extended-properties" xmlns:vt="http://schemas.openxmlformats.org/officeDocument/2006/docPropsVTypes">
  <Template>Базис</Template>
  <TotalTime>86</TotalTime>
  <Words>1208</Words>
  <Application>Microsoft Office PowerPoint</Application>
  <PresentationFormat>Широкоэкранный</PresentationFormat>
  <Paragraphs>23</Paragraphs>
  <Slides>8</Slides>
  <Notes>0</Notes>
  <HiddenSlides>0</HiddenSlides>
  <MMClips>0</MMClips>
  <ScaleCrop>false</ScaleCrop>
  <HeadingPairs>
    <vt:vector size="6" baseType="variant">
      <vt:variant>
        <vt:lpstr>Использованные шрифты</vt:lpstr>
      </vt:variant>
      <vt:variant>
        <vt:i4>2</vt:i4>
      </vt:variant>
      <vt:variant>
        <vt:lpstr>Тема</vt:lpstr>
      </vt:variant>
      <vt:variant>
        <vt:i4>1</vt:i4>
      </vt:variant>
      <vt:variant>
        <vt:lpstr>Заголовки слайдов</vt:lpstr>
      </vt:variant>
      <vt:variant>
        <vt:i4>8</vt:i4>
      </vt:variant>
    </vt:vector>
  </HeadingPairs>
  <TitlesOfParts>
    <vt:vector size="11" baseType="lpstr">
      <vt:lpstr>Arial</vt:lpstr>
      <vt:lpstr>Corbel</vt:lpstr>
      <vt:lpstr>Базис</vt:lpstr>
      <vt:lpstr>Участие русских врачей в Великой Отечественной войне</vt:lpstr>
      <vt:lpstr>Презентация PowerPoint</vt:lpstr>
      <vt:lpstr>Зинаида Туснолобова-Марченко</vt:lpstr>
      <vt:lpstr>Ирина Левченко</vt:lpstr>
      <vt:lpstr>Петр Буйко</vt:lpstr>
      <vt:lpstr>Георгий Синяков</vt:lpstr>
      <vt:lpstr>Зинаида Маресева</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Участие русских врачей в Великой Отечественной войне</dc:title>
  <dc:creator>Морозова Мария</dc:creator>
  <cp:lastModifiedBy>Морозова Мария</cp:lastModifiedBy>
  <cp:revision>4</cp:revision>
  <dcterms:created xsi:type="dcterms:W3CDTF">2022-04-19T16:54:21Z</dcterms:created>
  <dcterms:modified xsi:type="dcterms:W3CDTF">2022-04-20T10:36:18Z</dcterms:modified>
</cp:coreProperties>
</file>