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 Medium" charset="1" panose="00000600000000000000"/>
      <p:regular r:id="rId10"/>
    </p:embeddedFont>
    <p:embeddedFont>
      <p:font typeface="HK Grotesk Medium Bold" charset="1" panose="00000700000000000000"/>
      <p:regular r:id="rId11"/>
    </p:embeddedFont>
    <p:embeddedFont>
      <p:font typeface="HK Grotesk Medium Italics" charset="1" panose="00000600000000000000"/>
      <p:regular r:id="rId12"/>
    </p:embeddedFont>
    <p:embeddedFont>
      <p:font typeface="HK Grotesk Medium Bold Italics" charset="1" panose="00000700000000000000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  <p:embeddedFont>
      <p:font typeface="Abys" charset="1" panose="00000500000000000000"/>
      <p:regular r:id="rId18"/>
    </p:embeddedFont>
    <p:embeddedFont>
      <p:font typeface="Anaphora" charset="1" panose="00000000000000000000"/>
      <p:regular r:id="rId19"/>
    </p:embeddedFont>
    <p:embeddedFont>
      <p:font typeface="Anaphora Bold" charset="1" panose="00000000000000000000"/>
      <p:regular r:id="rId20"/>
    </p:embeddedFont>
    <p:embeddedFont>
      <p:font typeface="Anaphora Italics" charset="1" panose="00000000000000000000"/>
      <p:regular r:id="rId21"/>
    </p:embeddedFont>
    <p:embeddedFont>
      <p:font typeface="Anaphora Bold Italics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29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8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574533"/>
            <a:ext cx="7706900" cy="5137933"/>
            <a:chOff x="0" y="0"/>
            <a:chExt cx="10275866" cy="685057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3425289" y="0"/>
              <a:ext cx="6850578" cy="6850578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6850578" cy="6850578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15985595" y="1019175"/>
            <a:ext cx="1273705" cy="390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500">
                <a:solidFill>
                  <a:srgbClr val="FFFFFF"/>
                </a:solidFill>
                <a:latin typeface="HK Grotesk Medium"/>
              </a:rPr>
              <a:t>01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721548" y="3575050"/>
            <a:ext cx="12566452" cy="2434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55"/>
              </a:lnSpc>
            </a:pPr>
            <a:r>
              <a:rPr lang="en-US" sz="6968">
                <a:solidFill>
                  <a:srgbClr val="FFFFFF"/>
                </a:solidFill>
                <a:latin typeface="Abys"/>
              </a:rPr>
              <a:t>Участие русских врачей в ВОВ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22989" y="6667892"/>
            <a:ext cx="10565011" cy="182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naphora"/>
              </a:rPr>
              <a:t>Выполнила студентка 116 группы Назарова Анастасия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048976" y="1123950"/>
            <a:ext cx="4462578" cy="446257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4048976" y="1471728"/>
            <a:ext cx="3114629" cy="341244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985595" y="1019175"/>
            <a:ext cx="1273705" cy="390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500">
                <a:solidFill>
                  <a:srgbClr val="191824"/>
                </a:solidFill>
                <a:latin typeface="HK Grotesk Medium"/>
              </a:rPr>
              <a:t>13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717016" y="1877994"/>
            <a:ext cx="8167775" cy="1417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72"/>
              </a:lnSpc>
            </a:pPr>
            <a:r>
              <a:rPr lang="en-US" sz="8265">
                <a:solidFill>
                  <a:srgbClr val="191824"/>
                </a:solidFill>
                <a:latin typeface="Abys"/>
              </a:rPr>
              <a:t>Федор Михайлов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5729287"/>
            <a:ext cx="8660783" cy="2489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568">
                <a:solidFill>
                  <a:srgbClr val="191824"/>
                </a:solidFill>
                <a:latin typeface="Anaphora"/>
              </a:rPr>
              <a:t>Герой Советского Союза Федор Михайлович Михайлов до Дня Победы не дожил. Но вклад его в общее дело был неоценим.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956652" y="5076825"/>
            <a:ext cx="8928139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91824"/>
                </a:solidFill>
                <a:latin typeface="Anaphora"/>
              </a:rPr>
              <a:t>До войны он был матросом на военном корабле «Николаев» учебно-минного отряда Балтийского флота, участвовал в вооруженном восстании в Петрограде и отметился в боях против войск Юденича. Также будущий медик принимал участие в штурме форта Красная горка и даже был там ранен.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191824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60376" y="875419"/>
            <a:ext cx="5823248" cy="885406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9444352" y="818269"/>
            <a:ext cx="8284634" cy="7639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9"/>
              </a:lnSpc>
            </a:pPr>
            <a:r>
              <a:rPr lang="en-US" sz="3127">
                <a:solidFill>
                  <a:srgbClr val="000000"/>
                </a:solidFill>
                <a:latin typeface="Anaphora"/>
              </a:rPr>
              <a:t>После начала ВОВ Михайлова отправили на курсы переподготовки военных врачей. А уже в октябре 1941 года он попал в окружение под Полтавой и не смог перейти линию фронта обратно. Ему пришлось поселиться в городе Славуте и стать главврачом районной больницы. Именно в это время он принял решение о создании подпольной организации для борьбы с немецкими захватчиками. Врач и несколько патриотов со своими подпольными организациями из окрестных сел объединились в одну антифашистскую организацию.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977247" y="8523300"/>
            <a:ext cx="4937641" cy="930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14"/>
              </a:lnSpc>
            </a:pPr>
            <a:r>
              <a:rPr lang="en-US" sz="5367">
                <a:solidFill>
                  <a:srgbClr val="000000"/>
                </a:solidFill>
                <a:latin typeface="Abys"/>
              </a:rPr>
              <a:t>Начало работы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19182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527382"/>
            <a:ext cx="8534265" cy="6280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00159" indent="-350079" lvl="1">
              <a:lnSpc>
                <a:spcPts val="4540"/>
              </a:lnSpc>
              <a:buFont typeface="Arial"/>
              <a:buChar char="•"/>
            </a:pPr>
            <a:r>
              <a:rPr lang="en-US" sz="3242">
                <a:solidFill>
                  <a:srgbClr val="FFFFFF"/>
                </a:solidFill>
                <a:latin typeface="Anaphora"/>
              </a:rPr>
              <a:t>В славутской больнице, руководителем которой и был Федор Михайлов, скрывались и проходили лечение раненые советские солдаты. Врач возглавил и «Грослазарет»: медучреждение, контролируемое немцами, в котором содержались раненые военнопленные. Причем условия были антисанитарными, а значит, шансов у бедолаг практически не было.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562965" y="3527382"/>
            <a:ext cx="8051243" cy="5730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03927" indent="-351963" lvl="1">
              <a:lnSpc>
                <a:spcPts val="4564"/>
              </a:lnSpc>
              <a:buFont typeface="Arial"/>
              <a:buChar char="•"/>
            </a:pPr>
            <a:r>
              <a:rPr lang="en-US" sz="3260">
                <a:solidFill>
                  <a:srgbClr val="FFFFFF"/>
                </a:solidFill>
                <a:latin typeface="Anaphora"/>
              </a:rPr>
              <a:t>Федор Михайлов старался помочь им по максимуму: некоторых больных под видом инфекционных и заразных переводили в специально созданный инфекционный барак, куда немцы даже не рисковали заходить, чтобы не подцепить заразу. После того как пациенты барака выздоравливали, их оформляли как умерших и отправляли в партизанские отряды.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773817" y="1082495"/>
            <a:ext cx="6740366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Abys"/>
              </a:rPr>
              <a:t>Достижения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-2093958" y="-358254"/>
            <a:ext cx="4462578" cy="4462578"/>
            <a:chOff x="0" y="0"/>
            <a:chExt cx="5950103" cy="595010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950103" cy="5950103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463703"/>
              <a:ext cx="4152839" cy="4549923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16056711" y="6233855"/>
            <a:ext cx="4462578" cy="4462578"/>
            <a:chOff x="0" y="0"/>
            <a:chExt cx="5950103" cy="5950103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950103" cy="5950103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463703"/>
              <a:ext cx="4152839" cy="4549923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28700" y="2277430"/>
            <a:ext cx="8155483" cy="573213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769733" y="1796835"/>
            <a:ext cx="7333821" cy="6084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6"/>
              </a:lnSpc>
            </a:pPr>
            <a:r>
              <a:rPr lang="en-US" sz="3440">
                <a:solidFill>
                  <a:srgbClr val="000000"/>
                </a:solidFill>
                <a:latin typeface="Anaphora"/>
              </a:rPr>
              <a:t>Партизанская ячейка крепла, устраивала диверсии. После одной из них по доносу немцы вычислили и арестовали Михайлова. Произошло это 22 июля 1942 года. Врач не сказал ни слова на допросах. 5 августа 1942 года его казнили прямо на территории больницы, руководителем которой он являлся.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144000" cy="10287000"/>
          </a:xfrm>
          <a:prstGeom prst="rect">
            <a:avLst/>
          </a:prstGeom>
          <a:solidFill>
            <a:srgbClr val="191824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23808" y="1028700"/>
            <a:ext cx="6172200" cy="82296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020027" y="962025"/>
            <a:ext cx="6663598" cy="8524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3010">
                <a:solidFill>
                  <a:srgbClr val="000000"/>
                </a:solidFill>
                <a:latin typeface="Anaphora"/>
              </a:rPr>
              <a:t> </a:t>
            </a:r>
            <a:r>
              <a:rPr lang="en-US" sz="3010">
                <a:solidFill>
                  <a:srgbClr val="000000"/>
                </a:solidFill>
                <a:latin typeface="Anaphora"/>
              </a:rPr>
              <a:t>Спустя 20 лет после Победы - 8 мая 1965 года - Михайлов Фёдор Михайлович удостоен звания Героя Советского Союза… посмертно. На городском кладбище Славуты был установлен памятник. Там же его именем названы швейная фабрика, парк культуры, районная больница и одна из улиц города. Имя бесстрашного доктора стало родным и для нашего края. Улица Врача Михайлова есть и в Ульяновске. На ней установлен бюст героя. И время не властно над его подвигом, если и сегодня мы можем сказать: помним имя твоё!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81312" y="8193164"/>
            <a:ext cx="15125376" cy="438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9"/>
              </a:lnSpc>
              <a:spcBef>
                <a:spcPct val="0"/>
              </a:spcBef>
            </a:pPr>
          </a:p>
        </p:txBody>
      </p:sp>
      <p:grpSp>
        <p:nvGrpSpPr>
          <p:cNvPr name="Group 3" id="3"/>
          <p:cNvGrpSpPr/>
          <p:nvPr/>
        </p:nvGrpSpPr>
        <p:grpSpPr>
          <a:xfrm rot="-10800000">
            <a:off x="-2093958" y="-358254"/>
            <a:ext cx="4462578" cy="4462578"/>
            <a:chOff x="0" y="0"/>
            <a:chExt cx="5950103" cy="5950103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950103" cy="5950103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463703"/>
              <a:ext cx="4152839" cy="4549923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16056711" y="6233855"/>
            <a:ext cx="4462578" cy="4462578"/>
            <a:chOff x="0" y="0"/>
            <a:chExt cx="5950103" cy="5950103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5950103" cy="5950103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10800000">
              <a:off x="0" y="463703"/>
              <a:ext cx="4152839" cy="4549923"/>
            </a:xfrm>
            <a:prstGeom prst="rect">
              <a:avLst/>
            </a:prstGeom>
          </p:spPr>
        </p:pic>
      </p:grpSp>
      <p:sp>
        <p:nvSpPr>
          <p:cNvPr name="TextBox 9" id="9"/>
          <p:cNvSpPr txBox="true"/>
          <p:nvPr/>
        </p:nvSpPr>
        <p:spPr>
          <a:xfrm rot="0">
            <a:off x="1028700" y="1701585"/>
            <a:ext cx="15125376" cy="15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91824"/>
                </a:solidFill>
                <a:latin typeface="Abys"/>
              </a:rPr>
              <a:t>Спасибо за внимание!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4413310"/>
            <a:ext cx="18278475" cy="182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91824"/>
                </a:solidFill>
                <a:latin typeface="Anaphora"/>
              </a:rPr>
              <a:t>Ничто не забыто и все подвиги врачей ВОВ, останется в нашей памяти!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DAE-dNexOxk</dc:identifier>
  <dcterms:modified xsi:type="dcterms:W3CDTF">2011-08-01T06:04:30Z</dcterms:modified>
  <cp:revision>1</cp:revision>
  <dc:title>Добавить заголовок</dc:title>
</cp:coreProperties>
</file>