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8" r:id="rId4"/>
    <p:sldId id="267" r:id="rId5"/>
    <p:sldId id="266" r:id="rId6"/>
    <p:sldId id="265" r:id="rId7"/>
    <p:sldId id="264" r:id="rId8"/>
    <p:sldId id="263" r:id="rId9"/>
    <p:sldId id="262" r:id="rId10"/>
    <p:sldId id="26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22.04.2022</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22.04.2022</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22.04.2022</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22.04.2022</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22.04.2022</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22.04.2022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22.04.2022</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22.04.2022</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22.04.2022</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22.04.2022</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87424"/>
            <a:ext cx="8229600" cy="2209800"/>
          </a:xfrm>
        </p:spPr>
        <p:txBody>
          <a:bodyPr>
            <a:normAutofit/>
          </a:bodyPr>
          <a:lstStyle/>
          <a:p>
            <a:pPr algn="ctr"/>
            <a:r>
              <a:rPr lang="ru-RU" sz="2800" dirty="0">
                <a:solidFill>
                  <a:srgbClr val="EAEBDE">
                    <a:tint val="100000"/>
                    <a:shade val="90000"/>
                    <a:satMod val="250000"/>
                    <a:alpha val="100000"/>
                  </a:srgbClr>
                </a:solidFill>
              </a:rPr>
              <a:t>Полк лекарей. </a:t>
            </a:r>
            <a:br>
              <a:rPr lang="ru-RU" sz="2800" dirty="0">
                <a:solidFill>
                  <a:srgbClr val="EAEBDE">
                    <a:tint val="100000"/>
                    <a:shade val="90000"/>
                    <a:satMod val="250000"/>
                    <a:alpha val="100000"/>
                  </a:srgbClr>
                </a:solidFill>
              </a:rPr>
            </a:br>
            <a:r>
              <a:rPr lang="ru-RU" sz="2800" dirty="0">
                <a:solidFill>
                  <a:srgbClr val="EAEBDE">
                    <a:tint val="100000"/>
                    <a:shade val="90000"/>
                    <a:satMod val="250000"/>
                    <a:alpha val="100000"/>
                  </a:srgbClr>
                </a:solidFill>
              </a:rPr>
              <a:t>Знаменитые медики Великой Отечественной войны</a:t>
            </a:r>
            <a:endParaRPr lang="ru-RU" sz="3600" dirty="0"/>
          </a:p>
        </p:txBody>
      </p:sp>
      <p:pic>
        <p:nvPicPr>
          <p:cNvPr id="4" name="Picture 2" descr="https://siterscs.com/images/p5143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1" y="1916981"/>
            <a:ext cx="5493721" cy="391825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82327" y="5802518"/>
            <a:ext cx="5238328" cy="800219"/>
          </a:xfrm>
          <a:prstGeom prst="rect">
            <a:avLst/>
          </a:prstGeom>
        </p:spPr>
        <p:txBody>
          <a:bodyPr wrap="square">
            <a:spAutoFit/>
          </a:bodyPr>
          <a:lstStyle/>
          <a:p>
            <a:pPr algn="r">
              <a:lnSpc>
                <a:spcPct val="115000"/>
              </a:lnSpc>
              <a:spcAft>
                <a:spcPts val="0"/>
              </a:spcAft>
            </a:pPr>
            <a:r>
              <a:rPr lang="ru-RU" sz="2000" dirty="0" smtClean="0">
                <a:latin typeface="Times New Roman"/>
                <a:ea typeface="Calibri"/>
                <a:cs typeface="Times New Roman"/>
              </a:rPr>
              <a:t>Работу выполнила </a:t>
            </a:r>
            <a:r>
              <a:rPr lang="ru-RU" sz="2000" dirty="0">
                <a:latin typeface="Times New Roman"/>
                <a:ea typeface="Calibri"/>
                <a:cs typeface="Times New Roman"/>
              </a:rPr>
              <a:t>студентка 117 группы:</a:t>
            </a:r>
            <a:endParaRPr lang="ru-RU" sz="1600" dirty="0">
              <a:latin typeface="Calibri"/>
              <a:ea typeface="Calibri"/>
              <a:cs typeface="Times New Roman"/>
            </a:endParaRPr>
          </a:p>
          <a:p>
            <a:pPr algn="r">
              <a:lnSpc>
                <a:spcPct val="115000"/>
              </a:lnSpc>
              <a:spcAft>
                <a:spcPts val="0"/>
              </a:spcAft>
            </a:pPr>
            <a:r>
              <a:rPr lang="ru-RU" sz="2000" dirty="0" err="1">
                <a:latin typeface="Times New Roman"/>
                <a:ea typeface="Calibri"/>
                <a:cs typeface="Times New Roman"/>
              </a:rPr>
              <a:t>Пигалицына</a:t>
            </a:r>
            <a:r>
              <a:rPr lang="ru-RU" sz="2000" dirty="0">
                <a:latin typeface="Times New Roman"/>
                <a:ea typeface="Calibri"/>
                <a:cs typeface="Times New Roman"/>
              </a:rPr>
              <a:t> Кристина Дмитриевна</a:t>
            </a:r>
            <a:endParaRPr lang="ru-RU" sz="1600" dirty="0">
              <a:latin typeface="Calibri"/>
              <a:ea typeface="Calibri"/>
              <a:cs typeface="Times New Roman"/>
            </a:endParaRPr>
          </a:p>
        </p:txBody>
      </p:sp>
    </p:spTree>
    <p:extLst>
      <p:ext uri="{BB962C8B-B14F-4D97-AF65-F5344CB8AC3E}">
        <p14:creationId xmlns:p14="http://schemas.microsoft.com/office/powerpoint/2010/main" val="2201053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57709" y="-20924"/>
            <a:ext cx="4978787" cy="6878924"/>
          </a:xfrm>
        </p:spPr>
        <p:txBody>
          <a:bodyPr>
            <a:normAutofit fontScale="40000" lnSpcReduction="20000"/>
          </a:bodyPr>
          <a:lstStyle/>
          <a:p>
            <a:pPr marL="18288" indent="0">
              <a:lnSpc>
                <a:spcPct val="120000"/>
              </a:lnSpc>
              <a:buNone/>
            </a:pPr>
            <a:r>
              <a:rPr lang="ru-RU" sz="4000" dirty="0">
                <a:effectLst/>
              </a:rPr>
              <a:t>В 1943 году девушка была тяжело ранена во время очередного задания: тогда она спасала командира, но, к сожалению, тот погиб у нее на руках. Ситуация осложнялась тем, что у него на руках были секретные бумаги. И Зинаида успела спрятать их до того, как от собственного ранения потеряла сознание. Когда она пришла в себя, то увидела, что немцы добивают раненых на поле. Пострадала и она сама: ее били прикладом по голове. Она снова потеряла сознание, и это спасло ей жизнь: враг воспринял это как ее смерть. Чуть позже ее нашли на поле с серьезными обморожениями. Девушка была доставлена в госпиталь, ей провели несколько тяжелейших операций, однако из-за гангрены она лишилась рук и ног</a:t>
            </a:r>
            <a:r>
              <a:rPr lang="ru-RU" sz="4000" dirty="0" smtClean="0">
                <a:effectLst/>
              </a:rPr>
              <a:t>.</a:t>
            </a:r>
            <a:endParaRPr lang="ru-RU" sz="4000" dirty="0">
              <a:effectLst/>
            </a:endParaRPr>
          </a:p>
          <a:p>
            <a:pPr marL="18288" indent="0">
              <a:lnSpc>
                <a:spcPct val="120000"/>
              </a:lnSpc>
              <a:buNone/>
            </a:pPr>
            <a:endParaRPr lang="ru-RU" sz="4000" dirty="0" smtClean="0">
              <a:effectLst/>
            </a:endParaRPr>
          </a:p>
          <a:p>
            <a:pPr marL="18288" indent="0">
              <a:lnSpc>
                <a:spcPct val="120000"/>
              </a:lnSpc>
              <a:buNone/>
            </a:pPr>
            <a:r>
              <a:rPr lang="ru-RU" sz="4000" dirty="0" smtClean="0">
                <a:effectLst/>
              </a:rPr>
              <a:t>После </a:t>
            </a:r>
            <a:r>
              <a:rPr lang="ru-RU" sz="4000" dirty="0">
                <a:effectLst/>
              </a:rPr>
              <a:t>войны Зинаида не отчаялась, вела активную общественную жизнь. В 1965 году за доблесть и отвагу женщину наградили медалью </a:t>
            </a:r>
            <a:r>
              <a:rPr lang="ru-RU" sz="4000" dirty="0" err="1">
                <a:effectLst/>
              </a:rPr>
              <a:t>Флоренс</a:t>
            </a:r>
            <a:r>
              <a:rPr lang="ru-RU" sz="4000" dirty="0">
                <a:effectLst/>
              </a:rPr>
              <a:t> </a:t>
            </a:r>
            <a:r>
              <a:rPr lang="ru-RU" sz="4000" dirty="0" err="1">
                <a:effectLst/>
              </a:rPr>
              <a:t>Найтингейл</a:t>
            </a:r>
            <a:r>
              <a:rPr lang="ru-RU" sz="4000" dirty="0">
                <a:effectLst/>
              </a:rPr>
              <a:t> (награда Международного Красного креста, предназначенная для медсестер и медбратьев), и она стала третьей советской медсестрой, получившей эту почетную награду.</a:t>
            </a:r>
          </a:p>
          <a:p>
            <a:endParaRPr lang="ru-RU" dirty="0"/>
          </a:p>
        </p:txBody>
      </p:sp>
      <p:pic>
        <p:nvPicPr>
          <p:cNvPr id="9218" name="Picture 2" descr="https://img-fotki.yandex.ru/get/4913/14576209.133/0_e0fcf_80f2a466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 y="1052736"/>
            <a:ext cx="4032448" cy="366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54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20372"/>
            <a:ext cx="7543800" cy="914400"/>
          </a:xfrm>
        </p:spPr>
        <p:txBody>
          <a:bodyPr/>
          <a:lstStyle/>
          <a:p>
            <a:r>
              <a:rPr lang="ru-RU" sz="2400" dirty="0">
                <a:effectLst/>
              </a:rPr>
              <a:t>9 мая — день, когда вспоминают всех, чьими стараниями ковалась тяжелая и великая Победа. И нет, пожалуй, ни одной сферы деятельности, специалисты которой не были бы задействованы в военных действиях.</a:t>
            </a:r>
            <a:r>
              <a:rPr lang="ru-RU" sz="2400" dirty="0"/>
              <a:t/>
            </a:r>
            <a:br>
              <a:rPr lang="ru-RU" sz="2400" dirty="0"/>
            </a:br>
            <a:r>
              <a:rPr lang="ru-RU" sz="2400" dirty="0"/>
              <a:t/>
            </a:r>
            <a:br>
              <a:rPr lang="ru-RU" sz="2400" dirty="0"/>
            </a:br>
            <a:endParaRPr lang="ru-RU" sz="2400" dirty="0"/>
          </a:p>
        </p:txBody>
      </p:sp>
      <p:pic>
        <p:nvPicPr>
          <p:cNvPr id="1026" name="Picture 2" descr="https://s2.stc.all.kpcdn.net/best/tomsk/tomsk-letopis-victory/images/tild3131-6162-4931-b037-363235623231___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597" y="2132856"/>
            <a:ext cx="4826083" cy="40868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89994" y="2132856"/>
            <a:ext cx="4176464" cy="4524315"/>
          </a:xfrm>
          <a:prstGeom prst="rect">
            <a:avLst/>
          </a:prstGeom>
        </p:spPr>
        <p:txBody>
          <a:bodyPr wrap="square">
            <a:spAutoFit/>
          </a:bodyPr>
          <a:lstStyle/>
          <a:p>
            <a:r>
              <a:rPr lang="ru-RU" sz="2400" dirty="0">
                <a:solidFill>
                  <a:prstClr val="white"/>
                </a:solidFill>
                <a:ea typeface="+mj-ea"/>
                <a:cs typeface="+mj-cs"/>
              </a:rPr>
              <a:t>И история знает немало имен отважных врачей, которые нередко ценой собственной жизни обеспечивали приближение Победы. Список имен отважных медиков, которые сохраняли жизни, возвращали в строй бойцов и вытаскивали с поля боя раненых, огромен.</a:t>
            </a:r>
            <a:endParaRPr lang="ru-RU" dirty="0"/>
          </a:p>
        </p:txBody>
      </p:sp>
    </p:spTree>
    <p:extLst>
      <p:ext uri="{BB962C8B-B14F-4D97-AF65-F5344CB8AC3E}">
        <p14:creationId xmlns:p14="http://schemas.microsoft.com/office/powerpoint/2010/main" val="1985391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221088"/>
            <a:ext cx="8712968" cy="2636912"/>
          </a:xfrm>
        </p:spPr>
        <p:txBody>
          <a:bodyPr>
            <a:normAutofit fontScale="92500" lnSpcReduction="20000"/>
          </a:bodyPr>
          <a:lstStyle/>
          <a:p>
            <a:pPr marL="18288" indent="0">
              <a:buNone/>
            </a:pPr>
            <a:r>
              <a:rPr lang="ru-RU" sz="2200" dirty="0" smtClean="0">
                <a:effectLst/>
              </a:rPr>
              <a:t>После </a:t>
            </a:r>
            <a:r>
              <a:rPr lang="ru-RU" sz="2200" dirty="0">
                <a:effectLst/>
              </a:rPr>
              <a:t>начала ВОВ Михайлова отправили на курсы переподготовки военных врачей. А уже в октябре 1941 года он попал в окружение под Полтавой и не смог перейти линию фронта обратно. Ему пришлось поселиться в городе Славуте и стать главврачом районной больницы. Именно в это время он принял решение о создании подпольной организации для борьбы с немецкими захватчиками. Врач и несколько патриотов со своими подпольными организациями из окрестных сел объединились в одну антифашистскую организацию.</a:t>
            </a:r>
          </a:p>
          <a:p>
            <a:pPr marL="18288" indent="0">
              <a:buNone/>
            </a:pPr>
            <a:r>
              <a:rPr lang="ru-RU" dirty="0"/>
              <a:t/>
            </a:r>
            <a:br>
              <a:rPr lang="ru-RU" dirty="0"/>
            </a:br>
            <a:endParaRPr lang="ru-RU" dirty="0"/>
          </a:p>
        </p:txBody>
      </p:sp>
      <p:sp>
        <p:nvSpPr>
          <p:cNvPr id="2" name="Заголовок 1"/>
          <p:cNvSpPr>
            <a:spLocks noGrp="1"/>
          </p:cNvSpPr>
          <p:nvPr>
            <p:ph type="title"/>
          </p:nvPr>
        </p:nvSpPr>
        <p:spPr>
          <a:xfrm>
            <a:off x="827584" y="0"/>
            <a:ext cx="7543800" cy="914400"/>
          </a:xfrm>
        </p:spPr>
        <p:txBody>
          <a:bodyPr/>
          <a:lstStyle/>
          <a:p>
            <a:r>
              <a:rPr lang="ru-RU" sz="3600" b="1" dirty="0" smtClean="0">
                <a:effectLst/>
              </a:rPr>
              <a:t>Федор Михайлович </a:t>
            </a:r>
            <a:r>
              <a:rPr lang="ru-RU" sz="3600" b="1" dirty="0">
                <a:effectLst/>
              </a:rPr>
              <a:t>Михайлов</a:t>
            </a:r>
            <a:endParaRPr lang="ru-RU" sz="3600" dirty="0"/>
          </a:p>
        </p:txBody>
      </p:sp>
      <p:pic>
        <p:nvPicPr>
          <p:cNvPr id="3074" name="Picture 2" descr="https://i.mycdn.me/i?r=AzEPZsRbOZEKgBhR0XGMT1RkvQyg9ON10JZhReN3A9pP4a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36712"/>
            <a:ext cx="5443826" cy="328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588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871" y="404664"/>
            <a:ext cx="3528392" cy="5767535"/>
          </a:xfrm>
        </p:spPr>
        <p:txBody>
          <a:bodyPr>
            <a:noAutofit/>
          </a:bodyPr>
          <a:lstStyle/>
          <a:p>
            <a:pPr marL="18288" lvl="0" indent="0">
              <a:buNone/>
            </a:pPr>
            <a:r>
              <a:rPr lang="ru-RU" sz="1800" dirty="0">
                <a:solidFill>
                  <a:prstClr val="white"/>
                </a:solidFill>
                <a:effectLst/>
              </a:rPr>
              <a:t>В </a:t>
            </a:r>
            <a:r>
              <a:rPr lang="ru-RU" sz="1800" dirty="0" err="1">
                <a:solidFill>
                  <a:prstClr val="white"/>
                </a:solidFill>
                <a:effectLst/>
              </a:rPr>
              <a:t>славутской</a:t>
            </a:r>
            <a:r>
              <a:rPr lang="ru-RU" sz="1800" dirty="0">
                <a:solidFill>
                  <a:prstClr val="white"/>
                </a:solidFill>
                <a:effectLst/>
              </a:rPr>
              <a:t> больнице, руководителем которой и был Федор Михайлов, скрывались и проходили лечение раненые советские солдаты. Врач возглавил и «</a:t>
            </a:r>
            <a:r>
              <a:rPr lang="ru-RU" sz="1800" dirty="0" err="1">
                <a:solidFill>
                  <a:prstClr val="white"/>
                </a:solidFill>
                <a:effectLst/>
              </a:rPr>
              <a:t>Грослазарет</a:t>
            </a:r>
            <a:r>
              <a:rPr lang="ru-RU" sz="1800" dirty="0">
                <a:solidFill>
                  <a:prstClr val="white"/>
                </a:solidFill>
                <a:effectLst/>
              </a:rPr>
              <a:t>»: медучреждение, контролируемое немцами, в котором содержались раненые военнопленные. Причем условия были антисанитарными, а значит, шансов у бедолаг практически не было. Федор Михайлов старался помочь им по максимуму: некоторых больных под видом инфекционных и заразных переводили в специально созданный инфекционный барак, куда немцы даже не рисковали заходить, чтобы не подцепить заразу. </a:t>
            </a:r>
            <a:endParaRPr lang="ru-RU" sz="2400" dirty="0"/>
          </a:p>
        </p:txBody>
      </p:sp>
      <p:pic>
        <p:nvPicPr>
          <p:cNvPr id="2050" name="Picture 2" descr="https://xn-----glcecwcww5kob.xn--p1ai/pic/upld_132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60677"/>
            <a:ext cx="570547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438525" y="3801443"/>
            <a:ext cx="5561459" cy="2862322"/>
          </a:xfrm>
          <a:prstGeom prst="rect">
            <a:avLst/>
          </a:prstGeom>
        </p:spPr>
        <p:txBody>
          <a:bodyPr wrap="square">
            <a:spAutoFit/>
          </a:bodyPr>
          <a:lstStyle/>
          <a:p>
            <a:pPr marL="18288"/>
            <a:r>
              <a:rPr lang="ru-RU" dirty="0">
                <a:solidFill>
                  <a:prstClr val="white"/>
                </a:solidFill>
              </a:rPr>
              <a:t>После того как пациенты барака выздоравливали, их оформляли как умерших и отправляли в партизанские отряды.</a:t>
            </a:r>
          </a:p>
          <a:p>
            <a:pPr marL="18288" lvl="0" indent="0">
              <a:buNone/>
            </a:pPr>
            <a:r>
              <a:rPr lang="ru-RU" dirty="0" smtClean="0">
                <a:solidFill>
                  <a:prstClr val="white"/>
                </a:solidFill>
              </a:rPr>
              <a:t>Партизанская </a:t>
            </a:r>
            <a:r>
              <a:rPr lang="ru-RU" dirty="0">
                <a:solidFill>
                  <a:prstClr val="white"/>
                </a:solidFill>
              </a:rPr>
              <a:t>ячейка крепла, устраивала диверсии. После одной из них по доносу немцы вычислили и арестовали Михайлова. Произошло это 22 июля 1942 года. Врач не сказал ни слова на допросах. 5 августа 1942 года его казнили прямо на территории больницы, руководителем которой он являлся.</a:t>
            </a:r>
            <a:endParaRPr lang="ru-RU" dirty="0">
              <a:solidFill>
                <a:prstClr val="white"/>
              </a:solidFill>
            </a:endParaRPr>
          </a:p>
        </p:txBody>
      </p:sp>
    </p:spTree>
    <p:extLst>
      <p:ext uri="{BB962C8B-B14F-4D97-AF65-F5344CB8AC3E}">
        <p14:creationId xmlns:p14="http://schemas.microsoft.com/office/powerpoint/2010/main" val="1511385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2683" y="1340768"/>
            <a:ext cx="5616624" cy="5241775"/>
          </a:xfrm>
        </p:spPr>
        <p:txBody>
          <a:bodyPr>
            <a:normAutofit fontScale="85000" lnSpcReduction="20000"/>
          </a:bodyPr>
          <a:lstStyle/>
          <a:p>
            <a:pPr marL="18288" indent="0">
              <a:lnSpc>
                <a:spcPct val="120000"/>
              </a:lnSpc>
              <a:buNone/>
            </a:pPr>
            <a:r>
              <a:rPr lang="ru-RU" b="1" dirty="0" smtClean="0">
                <a:effectLst/>
              </a:rPr>
              <a:t>С </a:t>
            </a:r>
            <a:r>
              <a:rPr lang="ru-RU" dirty="0" smtClean="0">
                <a:effectLst/>
              </a:rPr>
              <a:t>первых </a:t>
            </a:r>
            <a:r>
              <a:rPr lang="ru-RU" dirty="0">
                <a:effectLst/>
              </a:rPr>
              <a:t>же дней войны был призван в действующую армию, в первые месяцы войны он числился ведущим хирургом медико-санитарного батальона, был военврачом 2 ранга. В октябре 1941 года вместе с ранеными бойцами оказался в плену. В лагере его также определили медиком в лазарет. Синяков оперировал здесь много и часто. Проводил операции и немцам. После того как он спас сына одного из захватчиков, — тот задыхался из-за попавшего в горло постороннего предмета — немцы стали ему безоговорочно доверять, что дало врачу возможность иметь свободу передвижения по лагерю. А это помогло ему в подпольной деятельности. Кроме того, ему назначили усиленный паек, который он делил с пленными. Так, например, врач обменивал сало на хлеб или картофель, т. к. последними можно было накормить большее число пленных.</a:t>
            </a:r>
          </a:p>
          <a:p>
            <a:endParaRPr lang="ru-RU" dirty="0"/>
          </a:p>
        </p:txBody>
      </p:sp>
      <p:sp>
        <p:nvSpPr>
          <p:cNvPr id="2" name="Заголовок 1"/>
          <p:cNvSpPr>
            <a:spLocks noGrp="1"/>
          </p:cNvSpPr>
          <p:nvPr>
            <p:ph type="title"/>
          </p:nvPr>
        </p:nvSpPr>
        <p:spPr>
          <a:xfrm>
            <a:off x="899592" y="260648"/>
            <a:ext cx="7543800" cy="914400"/>
          </a:xfrm>
        </p:spPr>
        <p:txBody>
          <a:bodyPr/>
          <a:lstStyle/>
          <a:p>
            <a:pPr algn="ctr"/>
            <a:r>
              <a:rPr lang="ru-RU" sz="3600" b="1" dirty="0" smtClean="0">
                <a:effectLst/>
              </a:rPr>
              <a:t>Георгий Федорович Синяков</a:t>
            </a:r>
            <a:endParaRPr lang="ru-RU" sz="3600" dirty="0"/>
          </a:p>
        </p:txBody>
      </p:sp>
      <p:pic>
        <p:nvPicPr>
          <p:cNvPr id="4098" name="Picture 2" descr="https://avatars.mds.yandex.net/get-zen_doc/1860870/pub_609517d9b8f34b04d2d1ac53_60951b6ab8f34b04d2dd4721/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3254000" cy="446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48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575" y="0"/>
            <a:ext cx="8880921" cy="3861495"/>
          </a:xfrm>
        </p:spPr>
        <p:txBody>
          <a:bodyPr>
            <a:normAutofit/>
          </a:bodyPr>
          <a:lstStyle/>
          <a:p>
            <a:pPr marL="18288" lvl="0" indent="0">
              <a:buNone/>
            </a:pPr>
            <a:r>
              <a:rPr lang="ru-RU" sz="1800" dirty="0">
                <a:solidFill>
                  <a:prstClr val="white"/>
                </a:solidFill>
                <a:effectLst/>
              </a:rPr>
              <a:t>На счету доктора много спасенных жизней. Он разработал специальную мазь, которая отлично заживляла раны и ссадины, но с виду они казались свежими. В результате он мог говорить немцам, что лекарства не работают, а через некоторое время имитировал смерть пациента, — он обучил пленных натурально прикидываться мертвыми — проводил констатацию факта смерти, «труп» вывозили в числе других действительно скончавшихся и выбрасывали за воротами в ров. А там человек мог бежать.</a:t>
            </a:r>
          </a:p>
          <a:p>
            <a:pPr marL="18288" lvl="0" indent="0">
              <a:spcBef>
                <a:spcPts val="0"/>
              </a:spcBef>
              <a:buSzTx/>
              <a:buNone/>
            </a:pPr>
            <a:r>
              <a:rPr lang="ru-RU" sz="1800" dirty="0">
                <a:solidFill>
                  <a:prstClr val="white"/>
                </a:solidFill>
                <a:effectLst/>
              </a:rPr>
              <a:t>В январе 1945 года он оказался в числе брошенных в лагере пленных, которых должны были уничтожить уходившие немецкие солдаты. Такая поспешность объяснялась скорым наступлением советской армии. Однако врач смог убедить солдат не убивать оставшихся людей. </a:t>
            </a:r>
            <a:endParaRPr lang="ru-RU" sz="1800" dirty="0"/>
          </a:p>
        </p:txBody>
      </p:sp>
      <p:sp>
        <p:nvSpPr>
          <p:cNvPr id="4" name="AutoShape 2" descr="https://yandex-images.clstorage.net/SoHK51217/4e70fefiIKc1/FlLYgQezZmzjjhRaHz2rCTOCFMdgQswuh5rOUpNSGiwyQJ2IdAI2kBJv0sY0FI1ZILcNY0-HCnoPj5eyIwTjRDbzLGFWw1J856ojT585yv0z16GXVLMci0abOyLSQ86pQoYNjHUG85WHuRLmhAV_q4KG6hD4IT14aF02Z3OBpmWnFw0i5Sd0HkJdo8teTh7K0YK2xwM0P9-m7u7RgVeLDpBR7xm1RdAHNchVUuHArzoR1FuSKHLMurpd56UxspSE8FVsYTfxJXyCb0Prjn6M6aNQZaUDpm2chBzs4ZNE2-xRAT94BsTSp9e4pRGB4Ey4MHfo8epAncp6fcU3MgPEBnOE3oEHoHc9ka9zu97cX_gTIrWV0dUcv8TMb2OQRWgOw-Ds6Ea1o8eFyjazAqH_epLkShE6EK1Jef3FVdAgtgYR1O0xt6EWDNLtkArv3z35M0DVhABFfL6EnL-D4CeJ3PJCHpjUJkKH9cqX4DBS3rkQRMthqLBumFhddebiIsdWsvbMYeWgZF6hrZL7zlz-mMCgNJeBh29f578u8OKHy56R0s76RrWjtiWrxFDCUgw6kseKQouiDblr7OaUIiL2BUJ3TuI10RR84O6gCk-NvOnjYtX1QybsnHTMz3PA10l-cPHPinc28LRlSpehEYANSuBmuRBJcv6aCm9XV7IC5QbxtX8RtbM0DgM_URqPHr060QN2J1DFDhyVnW1B8NabHLCyH1rXBpFVNSlH08Ig7UkwxhrxuhOPG7ncVWdQEcSHU2bsUSVw1U2yXdGY_ky8-lPghSSghR1tda1uUhIEex3h81yrlhdiJVWqJWNzsL6p0nSIAqrynPqZ72TmE3FGtRBkPCA3cedfYe_wGC093xmzIdelgmTf3nSOX7HRh2qfISIeqbcHwQQliBUz8YAvO2HG2LAaEuzISE9m1mFTFvVBpIwSdBPH_2C8MBvNrA5pktHWZVN2DtymP18h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yandex-images.clstorage.net/SoHK51217/4e70fefiIKc1/FlLYgQezZmzjjhRaHz2rCTOCFMdgQswuh5rOUpNSGiwyQJ2IdAI2kBJv0sY0FI1ZILcNY0-HCnoPj5eyIwTjRDbzLGFWw1J856ojT585yv0z16GXVLMci0abOyLSQ86pQoYNjHUG85WHuRLmhAV_q4KG6hD4IT14aF02Z3OBpmWnFw0i5Sd0HkJdo8teTh7K0YK2xwM0P9-m7u7RgVeLDpBR7xm1RdAHNchVUuHArzoR1FuSKHLMurpd56UxspSE8FVsYTfxJXyCb0Prjn6M6aNQZaUDpm2chBzs4ZNE2-xRAT94BsTSp9e4pRGB4Ey4MHfo8epAncp6fcU3MgPEBnOE3oEHoHc9ka9zu97cX_gTIrWV0dUcv8TMb2OQRWgOw-Ds6Ea1o8eFyjazAqH_epLkShE6EK1Jef3FVdAgtgYR1O0xt6EWDNLtkArv3z35M0DVhABFfL6EnL-D4CeJ3PJCHpjUJkKH9cqX4DBS3rkQRMthqLBumFhddebiIsdWsvbMYeWgZF6hrZL7zlz-mMCgNJeBh29f578u8OKHy56R0s76RrWjtiWrxFDCUgw6kseKQouiDblr7OaUIiL2BUJ3TuI10RR84O6gCk-NvOnjYtX1QybsnHTMz3PA10l-cPHPinc28LRlSpehEYANSuBmuRBJcv6aCm9XV7IC5QbxtX8RtbM0DgM_URqPHr060QN2J1DFDhyVnW1B8NabHLCyH1rXBpFVNSlH08Ig7UkwxhrxuhOPG7ncVWdQEcSHU2bsUSVw1U2yXdGY_ky8-lPghSSghR1tda1uUhIEex3h81yrlhdiJVWqJWNzsL6p0nSIAqrynPqZ72TmE3FGtRBkPCA3cedfYe_wGC093xmzIdelgmTf3nSOX7HRh2qfISIeqbcHwQQliBUz8YAvO2HG2LAaEuzISE9m1mFTFvVBpIwSdBPH_2C8MBvNrA5pktHWZVN2DtymP18h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https://yandex-images.clstorage.net/SoHK51217/4e70fefiIKc1/FlLYgQezZmzjjhRaHz2rCTOCFMdgQswuh5rOUpNSGiwyQJ2IdAI2kBJv0sY0FI1ZILcNY0-HCnoPj5eyIwTjRDbzLGFWw1J856ojT585yv0z16GXVLMci0abOyLSQ86pQoYNjHUG85WHuRLmhAV_q4KG6hD4IT14aF02Z3OBpmWnFw0i5Sd0HkJdo8teTh7K0YK2xwM0P9-m7u7RgVeLDpBR7xm1RdAHNchVUuHArzoR1FuSKHLMurpd56UxspSE8FVsYTfxJXyCb0Prjn6M6aNQZaUDpm2chBzs4ZNE2-xRAT94BsTSp9e4pRGB4Ey4MHfo8epAncp6fcU3MgPEBnOE3oEHoHc9ka9zu97cX_gTIrWV0dUcv8TMb2OQRWgOw-Ds6Ea1o8eFyjazAqH_epLkShE6EK1Jef3FVdAgtgYR1O0xt6EWDNLtkArv3z35M0DVhABFfL6EnL-D4CeJ3PJCHpjUJkKH9cqX4DBS3rkQRMthqLBumFhddebiIsdWsvbMYeWgZF6hrZL7zlz-mMCgNJeBh29f578u8OKHy56R0s76RrWjtiWrxFDCUgw6kseKQouiDblr7OaUIiL2BUJ3TuI10RR84O6gCk-NvOnjYtX1QybsnHTMz3PA10l-cPHPinc28LRlSpehEYANSuBmuRBJcv6aCm9XV7IC5QbxtX8RtbM0DgM_URqPHr060QN2J1DFDhyVnW1B8NabHLCyH1rXBpFVNSlH08Ig7UkwxhrxuhOPG7ncVWdQEcSHU2bsUSVw1U2yXdGY_ky8-lPghSSghR1tda1uUhIEex3h81yrlhdiJVWqJWNzsL6p0nSIAqrynPqZ72TmE3FGtRBkPCA3cedfYe_wGC093xmzIdelgmTf3nSOX7HRh2qfISIeqbcHwQQliBUz8YAvO2HG2LAaEuzISE9m1mFTFvVBpIwSdBPH_2C8MBvNrA5pktHWZVN2DtymP18h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https://yandex-images.clstorage.net/SoHK51217/4e70fefiIKc1/FlLYgQezZmzjjhRaHz2rCTOCFMdgQswuh5rOUpNSGiwyQJ2IdAI2kBJv0sY0FI1ZILcNY0-HCnoPj5eyIwTjRDbzLGFWw1J856ojT585yv0z16GXVLMci0abOyLSQ86pQoYNjHUG85WHuRLmhAV_q4KG6hD4IT14aF02Z3OBpmWnFw0i5Sd0HkJdo8teTh7K0YK2xwM0P9-m7u7RgVeLDpBR7xm1RdAHNchVUuHArzoR1FuSKHLMurpd56UxspSE8FVsYTfxJXyCb0Prjn6M6aNQZaUDpm2chBzs4ZNE2-xRAT94BsTSp9e4pRGB4Ey4MHfo8epAncp6fcU3MgPEBnOE3oEHoHc9ka9zu97cX_gTIrWV0dUcv8TMb2OQRWgOw-Ds6Ea1o8eFyjazAqH_epLkShE6EK1Jef3FVdAgtgYR1O0xt6EWDNLtkArv3z35M0DVhABFfL6EnL-D4CeJ3PJCHpjUJkKH9cqX4DBS3rkQRMthqLBumFhddebiIsdWsvbMYeWgZF6hrZL7zlz-mMCgNJeBh29f578u8OKHy56R0s76RrWjtiWrxFDCUgw6kseKQouiDblr7OaUIiL2BUJ3TuI10RR84O6gCk-NvOnjYtX1QybsnHTMz3PA10l-cPHPinc28LRlSpehEYANSuBmuRBJcv6aCm9XV7IC5QbxtX8RtbM0DgM_URqPHr060QN2J1DFDhyVnW1B8NabHLCyH1rXBpFVNSlH08Ig7UkwxhrxuhOPG7ncVWdQEcSHU2bsUSVw1U2yXdGY_ky8-lPghSSghR1tda1uUhIEex3h81yrlhdiJVWqJWNzsL6p0nSIAqrynPqZ72TmE3FGtRBkPCA3cedfYe_wGC093xmzIdelgmTf3nSOX7HRh2qfISIeqbcHwQQliBUz8YAvO2HG2LAaEuzISE9m1mFTFvVBpIwSdBPH_2C8MBvNrA5pktHWZVN2DtymP18h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https://yandex-images.clstorage.net/SoHK51217/4e70fefiIKc1/FlLYgQezZmzjjhRaHz2rCTOCFMdgQswuh5rOUpNSGiwyQJ2IdAI2kBJv0sY0FI1ZILcNY0-HCnoPj5eyIwTjRDbzLGFWw1J856ojT585yv0z16GXVLMci0abOyLSQ86pQoYNjHUG85WHuRLmhAV_q4KG6hD4IT14aF02Z3OBpmWnFw0i5Sd0HkJdo8teTh7K0YK2xwM0P9-m7u7RgVeLDpBR7xm1RdAHNchVUuHArzoR1FuSKHLMurpd56UxspSE8FVsYTfxJXyCb0Prjn6M6aNQZaUDpm2chBzs4ZNE2-xRAT94BsTSp9e4pRGB4Ey4MHfo8epAncp6fcU3MgPEBnOE3oEHoHc9ka9zu97cX_gTIrWV0dUcv8TMb2OQRWgOw-Ds6Ea1o8eFyjazAqH_epLkShE6EK1Jef3FVdAgtgYR1O0xt6EWDNLtkArv3z35M0DVhABFfL6EnL-D4CeJ3PJCHpjUJkKH9cqX4DBS3rkQRMthqLBumFhddebiIsdWsvbMYeWgZF6hrZL7zlz-mMCgNJeBh29f578u8OKHy56R0s76RrWjtiWrxFDCUgw6kseKQouiDblr7OaUIiL2BUJ3TuI10RR84O6gCk-NvOnjYtX1QybsnHTMz3PA10l-cPHPinc28LRlSpehEYANSuBmuRBJcv6aCm9XV7IC5QbxtX8RtbM0DgM_URqPHr060QN2J1DFDhyVnW1B8NabHLCyH1rXBpFVNSlH08Ig7UkwxhrxuhOPG7ncVWdQEcSHU2bsUSVw1U2yXdGY_ky8-lPghSSghR1tda1uUhIEex3h81yrlhdiJVWqJWNzsL6p0nSIAqrynPqZ72TmE3FGtRBkPCA3cedfYe_wGC093xmzIdelgmTf3nSOX7HRh2qfISIeqbcHwQQliBUz8YAvO2HG2LAaEuzISE9m1mFTFvVBpIwSdBPH_2C8MBvNrA5pktHWZVN2DtymP18h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15491"/>
            <a:ext cx="5565419" cy="337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714316" y="3356992"/>
            <a:ext cx="3398950" cy="3416320"/>
          </a:xfrm>
          <a:prstGeom prst="rect">
            <a:avLst/>
          </a:prstGeom>
        </p:spPr>
        <p:txBody>
          <a:bodyPr wrap="square">
            <a:spAutoFit/>
          </a:bodyPr>
          <a:lstStyle/>
          <a:p>
            <a:pPr marL="18288"/>
            <a:r>
              <a:rPr lang="ru-RU" dirty="0">
                <a:solidFill>
                  <a:prstClr val="white"/>
                </a:solidFill>
              </a:rPr>
              <a:t>Победу Георгий Федорович встречал в Берлине. Он смог сделать то, о чем мечтали многие: расписался на стенах Рейхстага.</a:t>
            </a:r>
          </a:p>
          <a:p>
            <a:pPr marL="18288" lvl="0" indent="0">
              <a:buNone/>
            </a:pPr>
            <a:r>
              <a:rPr lang="ru-RU" dirty="0" smtClean="0">
                <a:solidFill>
                  <a:prstClr val="white"/>
                </a:solidFill>
              </a:rPr>
              <a:t>После </a:t>
            </a:r>
            <a:r>
              <a:rPr lang="ru-RU" dirty="0">
                <a:solidFill>
                  <a:prstClr val="white"/>
                </a:solidFill>
              </a:rPr>
              <a:t>окончания войны он продолжал службу до 1946 года, а затем — переехал в Челябинск. До 1972 года работал заведующим хирургическим отделением в местной больнице.</a:t>
            </a:r>
            <a:endParaRPr lang="ru-RU" dirty="0">
              <a:solidFill>
                <a:prstClr val="white"/>
              </a:solidFill>
            </a:endParaRPr>
          </a:p>
        </p:txBody>
      </p:sp>
    </p:spTree>
    <p:extLst>
      <p:ext uri="{BB962C8B-B14F-4D97-AF65-F5344CB8AC3E}">
        <p14:creationId xmlns:p14="http://schemas.microsoft.com/office/powerpoint/2010/main" val="1136610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0411" y="980728"/>
            <a:ext cx="5584563" cy="5400600"/>
          </a:xfrm>
        </p:spPr>
        <p:txBody>
          <a:bodyPr>
            <a:normAutofit fontScale="92500" lnSpcReduction="20000"/>
          </a:bodyPr>
          <a:lstStyle/>
          <a:p>
            <a:pPr marL="18288" indent="0">
              <a:lnSpc>
                <a:spcPct val="110000"/>
              </a:lnSpc>
              <a:buNone/>
            </a:pPr>
            <a:r>
              <a:rPr lang="ru-RU" sz="1900" dirty="0">
                <a:effectLst/>
              </a:rPr>
              <a:t>Родился Буйко Петр Михайлович в 1895 году, выучился и поступил в петербургскую Военно-фельдшерскую школу. После он работал младшим помощником врача в военном госпитале Николаева.</a:t>
            </a:r>
            <a:r>
              <a:rPr lang="ru-RU" sz="1900" dirty="0"/>
              <a:t/>
            </a:r>
            <a:br>
              <a:rPr lang="ru-RU" sz="1900" dirty="0"/>
            </a:br>
            <a:r>
              <a:rPr lang="ru-RU" sz="1900" dirty="0"/>
              <a:t/>
            </a:r>
            <a:br>
              <a:rPr lang="ru-RU" sz="1900" dirty="0"/>
            </a:br>
            <a:r>
              <a:rPr lang="ru-RU" sz="1900" dirty="0">
                <a:effectLst/>
              </a:rPr>
              <a:t>На фронт Буйко отправился добровольцем в качестве военфельдшера. На захваченной врагами территории, сначала он вынужден был вести частную врачебную практику, а после работать в районной больнице Фастова. В это же время он вел партийную деятельность. Вместе с бежавшей из плена медсестрой, Буйко организовал подпольную организацию и партизанские отряды в соседних селах. На немецкой бирже труда он был одним из участников медицинской комиссии, что позволило ему вмешаться в мобилизацию пленных в Германию. Для этого он выписывал больным ложные диагнозы.</a:t>
            </a:r>
            <a:r>
              <a:rPr lang="ru-RU" dirty="0"/>
              <a:t/>
            </a:r>
            <a:br>
              <a:rPr lang="ru-RU" dirty="0"/>
            </a:br>
            <a:endParaRPr lang="ru-RU" dirty="0"/>
          </a:p>
        </p:txBody>
      </p:sp>
      <p:sp>
        <p:nvSpPr>
          <p:cNvPr id="2" name="Заголовок 1"/>
          <p:cNvSpPr>
            <a:spLocks noGrp="1"/>
          </p:cNvSpPr>
          <p:nvPr>
            <p:ph type="title"/>
          </p:nvPr>
        </p:nvSpPr>
        <p:spPr>
          <a:xfrm>
            <a:off x="755576" y="764704"/>
            <a:ext cx="7543800" cy="914400"/>
          </a:xfrm>
        </p:spPr>
        <p:txBody>
          <a:bodyPr/>
          <a:lstStyle/>
          <a:p>
            <a:r>
              <a:rPr lang="ru-RU" sz="4000" b="1" dirty="0" smtClean="0">
                <a:effectLst/>
              </a:rPr>
              <a:t>Буйко </a:t>
            </a:r>
            <a:r>
              <a:rPr lang="ru-RU" sz="4000" b="1" dirty="0">
                <a:effectLst/>
              </a:rPr>
              <a:t>Петр Михайлович</a:t>
            </a:r>
            <a:r>
              <a:rPr lang="ru-RU" dirty="0">
                <a:effectLst/>
              </a:rPr>
              <a:t/>
            </a:r>
            <a:br>
              <a:rPr lang="ru-RU" dirty="0">
                <a:effectLst/>
              </a:rPr>
            </a:br>
            <a:endParaRPr lang="ru-RU" dirty="0"/>
          </a:p>
        </p:txBody>
      </p:sp>
      <p:pic>
        <p:nvPicPr>
          <p:cNvPr id="6146" name="Picture 2" descr="https://itexts.net/files/online_html/121730/img_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339090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44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24744"/>
            <a:ext cx="4460300" cy="4680520"/>
          </a:xfrm>
        </p:spPr>
        <p:txBody>
          <a:bodyPr>
            <a:normAutofit fontScale="92500"/>
          </a:bodyPr>
          <a:lstStyle/>
          <a:p>
            <a:pPr marL="18288" indent="0">
              <a:lnSpc>
                <a:spcPct val="110000"/>
              </a:lnSpc>
              <a:buNone/>
            </a:pPr>
            <a:r>
              <a:rPr lang="ru-RU" sz="1900" dirty="0"/>
              <a:t>В 1943 году деятельность Буйко раскрыли, и он ушел к партизанам. В этом же году отряд попал под облаву немцев и врача арестовали. В течение двух суток его мучили и истязали, но он ни в чем не признавался. Не получив никаких ответов, немцы учинили над ним жестокую расправу. На глазах у местных жителей Буйко вместе с тремя заложниками облили бензином и сожгли заживо</a:t>
            </a:r>
            <a:r>
              <a:rPr lang="ru-RU" sz="1900" dirty="0" smtClean="0"/>
              <a:t>.</a:t>
            </a:r>
            <a:r>
              <a:rPr lang="ru-RU" sz="1900" dirty="0">
                <a:effectLst/>
              </a:rPr>
              <a:t> </a:t>
            </a:r>
            <a:r>
              <a:rPr lang="ru-RU" sz="1900" dirty="0" smtClean="0">
                <a:effectLst/>
              </a:rPr>
              <a:t>Памятник установлен </a:t>
            </a:r>
            <a:r>
              <a:rPr lang="ru-RU" sz="1900" dirty="0">
                <a:effectLst/>
              </a:rPr>
              <a:t>в селе Томашовка Фастовского района Киевской области (Украина</a:t>
            </a:r>
            <a:r>
              <a:rPr lang="ru-RU" sz="1900" dirty="0" smtClean="0">
                <a:effectLst/>
              </a:rPr>
              <a:t>).</a:t>
            </a:r>
            <a:r>
              <a:rPr lang="ru-RU" dirty="0"/>
              <a:t/>
            </a:r>
            <a:br>
              <a:rPr lang="ru-RU" dirty="0"/>
            </a:br>
            <a:endParaRPr lang="ru-RU" dirty="0"/>
          </a:p>
          <a:p>
            <a:pPr marL="18288" indent="0">
              <a:buNone/>
            </a:pPr>
            <a:endParaRPr lang="ru-RU" dirty="0"/>
          </a:p>
        </p:txBody>
      </p:sp>
      <p:pic>
        <p:nvPicPr>
          <p:cNvPr id="7170" name="Picture 2" descr="Надгробный памят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820" y="260648"/>
            <a:ext cx="440689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77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897" y="1700808"/>
            <a:ext cx="4899143" cy="4824536"/>
          </a:xfrm>
        </p:spPr>
        <p:txBody>
          <a:bodyPr>
            <a:normAutofit lnSpcReduction="10000"/>
          </a:bodyPr>
          <a:lstStyle/>
          <a:p>
            <a:pPr marL="18288" indent="0">
              <a:lnSpc>
                <a:spcPct val="110000"/>
              </a:lnSpc>
              <a:buNone/>
            </a:pPr>
            <a:r>
              <a:rPr lang="ru-RU" sz="1900" dirty="0">
                <a:effectLst/>
              </a:rPr>
              <a:t>Перед самым началом войны девушка вышла замуж. Когда ее супруга призвали на фронт, она тут же отправилась на медицинские курсы, окончив которые, ушла добровольцем. Несмотря на молодость, Зинаида никогда не делала себе поблажек и наравне с мужчинами шла в бой. Она оказывала первую помощь пострадавшим на месте, а также выносила их с поля боя и доставляла в госпитали. За 8 месяцев на ее счету оказались 128 спасенных жизней.</a:t>
            </a:r>
          </a:p>
          <a:p>
            <a:pPr marL="18288" indent="0">
              <a:buNone/>
            </a:pPr>
            <a:r>
              <a:rPr lang="ru-RU" dirty="0"/>
              <a:t/>
            </a:r>
            <a:br>
              <a:rPr lang="ru-RU" dirty="0"/>
            </a:br>
            <a:endParaRPr lang="ru-RU" dirty="0"/>
          </a:p>
        </p:txBody>
      </p:sp>
      <p:sp>
        <p:nvSpPr>
          <p:cNvPr id="2" name="Заголовок 1"/>
          <p:cNvSpPr>
            <a:spLocks noGrp="1"/>
          </p:cNvSpPr>
          <p:nvPr>
            <p:ph type="title"/>
          </p:nvPr>
        </p:nvSpPr>
        <p:spPr>
          <a:xfrm>
            <a:off x="0" y="1412776"/>
            <a:ext cx="8659416" cy="914400"/>
          </a:xfrm>
        </p:spPr>
        <p:txBody>
          <a:bodyPr/>
          <a:lstStyle/>
          <a:p>
            <a:pPr algn="ctr"/>
            <a:r>
              <a:rPr lang="ru-RU" b="1" dirty="0">
                <a:effectLst/>
              </a:rPr>
              <a:t>Зинаида </a:t>
            </a:r>
            <a:r>
              <a:rPr lang="ru-RU" b="1" dirty="0" smtClean="0">
                <a:effectLst/>
              </a:rPr>
              <a:t>Михайловна </a:t>
            </a:r>
            <a:r>
              <a:rPr lang="ru-RU" b="1" dirty="0" err="1" smtClean="0">
                <a:effectLst/>
              </a:rPr>
              <a:t>Туснолобова</a:t>
            </a:r>
            <a:r>
              <a:rPr lang="ru-RU" b="1" dirty="0" smtClean="0">
                <a:effectLst/>
              </a:rPr>
              <a:t>-Марченко</a:t>
            </a:r>
            <a:r>
              <a:rPr lang="ru-RU" dirty="0"/>
              <a:t/>
            </a:r>
            <a:br>
              <a:rPr lang="ru-RU" dirty="0"/>
            </a:br>
            <a:endParaRPr lang="ru-R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839" y="1628800"/>
            <a:ext cx="4433615"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606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87</TotalTime>
  <Words>1009</Words>
  <Application>Microsoft Office PowerPoint</Application>
  <PresentationFormat>Экран (4:3)</PresentationFormat>
  <Paragraphs>26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Базовая</vt:lpstr>
      <vt:lpstr>Полк лекарей.  Знаменитые медики Великой Отечественной войны</vt:lpstr>
      <vt:lpstr>9 мая — день, когда вспоминают всех, чьими стараниями ковалась тяжелая и великая Победа. И нет, пожалуй, ни одной сферы деятельности, специалисты которой не были бы задействованы в военных действиях.  </vt:lpstr>
      <vt:lpstr>Федор Михайлович Михайлов</vt:lpstr>
      <vt:lpstr>Презентация PowerPoint</vt:lpstr>
      <vt:lpstr>Георгий Федорович Синяков</vt:lpstr>
      <vt:lpstr>Презентация PowerPoint</vt:lpstr>
      <vt:lpstr>Буйко Петр Михайлович </vt:lpstr>
      <vt:lpstr>Презентация PowerPoint</vt:lpstr>
      <vt:lpstr>Зинаида Михайловна Туснолобова-Марченко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Полк лекарей.  Знаменитые медики Великой Отечественной войны</dc:title>
  <dc:creator>Колян</dc:creator>
  <cp:lastModifiedBy>Колян</cp:lastModifiedBy>
  <cp:revision>9</cp:revision>
  <dcterms:created xsi:type="dcterms:W3CDTF">2022-04-21T14:22:29Z</dcterms:created>
  <dcterms:modified xsi:type="dcterms:W3CDTF">2022-04-22T12:06:13Z</dcterms:modified>
</cp:coreProperties>
</file>