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8" r:id="rId3"/>
    <p:sldId id="262" r:id="rId4"/>
    <p:sldId id="265" r:id="rId5"/>
    <p:sldId id="266" r:id="rId6"/>
    <p:sldId id="267" r:id="rId7"/>
    <p:sldId id="268" r:id="rId8"/>
    <p:sldId id="263" r:id="rId9"/>
    <p:sldId id="269" r:id="rId10"/>
    <p:sldId id="271" r:id="rId11"/>
    <p:sldId id="272" r:id="rId12"/>
    <p:sldId id="273" r:id="rId13"/>
    <p:sldId id="274" r:id="rId14"/>
    <p:sldId id="270"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5C4F407F-A175-4767-807D-D4D6892DCE3B}" type="datetimeFigureOut">
              <a:rPr lang="ru-RU" smtClean="0"/>
              <a:t>21.04.2022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223371-681C-48AD-92BA-291ADE8823FB}" type="slidenum">
              <a:rPr lang="ru-RU" smtClean="0"/>
              <a:t>‹#›</a:t>
            </a:fld>
            <a:endParaRPr lang="ru-RU"/>
          </a:p>
        </p:txBody>
      </p:sp>
    </p:spTree>
    <p:extLst>
      <p:ext uri="{BB962C8B-B14F-4D97-AF65-F5344CB8AC3E}">
        <p14:creationId xmlns:p14="http://schemas.microsoft.com/office/powerpoint/2010/main" val="3766459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C4F407F-A175-4767-807D-D4D6892DCE3B}" type="datetimeFigureOut">
              <a:rPr lang="ru-RU" smtClean="0"/>
              <a:t>21.04.2022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223371-681C-48AD-92BA-291ADE8823FB}" type="slidenum">
              <a:rPr lang="ru-RU" smtClean="0"/>
              <a:t>‹#›</a:t>
            </a:fld>
            <a:endParaRPr lang="ru-RU"/>
          </a:p>
        </p:txBody>
      </p:sp>
    </p:spTree>
    <p:extLst>
      <p:ext uri="{BB962C8B-B14F-4D97-AF65-F5344CB8AC3E}">
        <p14:creationId xmlns:p14="http://schemas.microsoft.com/office/powerpoint/2010/main" val="505944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C4F407F-A175-4767-807D-D4D6892DCE3B}" type="datetimeFigureOut">
              <a:rPr lang="ru-RU" smtClean="0"/>
              <a:t>21.04.2022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223371-681C-48AD-92BA-291ADE8823FB}" type="slidenum">
              <a:rPr lang="ru-RU" smtClean="0"/>
              <a:t>‹#›</a:t>
            </a:fld>
            <a:endParaRPr lang="ru-RU"/>
          </a:p>
        </p:txBody>
      </p:sp>
    </p:spTree>
    <p:extLst>
      <p:ext uri="{BB962C8B-B14F-4D97-AF65-F5344CB8AC3E}">
        <p14:creationId xmlns:p14="http://schemas.microsoft.com/office/powerpoint/2010/main" val="1802666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C4F407F-A175-4767-807D-D4D6892DCE3B}" type="datetimeFigureOut">
              <a:rPr lang="ru-RU" smtClean="0"/>
              <a:t>21.04.2022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223371-681C-48AD-92BA-291ADE8823FB}" type="slidenum">
              <a:rPr lang="ru-RU" smtClean="0"/>
              <a:t>‹#›</a:t>
            </a:fld>
            <a:endParaRPr lang="ru-RU"/>
          </a:p>
        </p:txBody>
      </p:sp>
    </p:spTree>
    <p:extLst>
      <p:ext uri="{BB962C8B-B14F-4D97-AF65-F5344CB8AC3E}">
        <p14:creationId xmlns:p14="http://schemas.microsoft.com/office/powerpoint/2010/main" val="2879644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5C4F407F-A175-4767-807D-D4D6892DCE3B}" type="datetimeFigureOut">
              <a:rPr lang="ru-RU" smtClean="0"/>
              <a:t>21.04.2022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223371-681C-48AD-92BA-291ADE8823FB}" type="slidenum">
              <a:rPr lang="ru-RU" smtClean="0"/>
              <a:t>‹#›</a:t>
            </a:fld>
            <a:endParaRPr lang="ru-RU"/>
          </a:p>
        </p:txBody>
      </p:sp>
    </p:spTree>
    <p:extLst>
      <p:ext uri="{BB962C8B-B14F-4D97-AF65-F5344CB8AC3E}">
        <p14:creationId xmlns:p14="http://schemas.microsoft.com/office/powerpoint/2010/main" val="175400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5C4F407F-A175-4767-807D-D4D6892DCE3B}" type="datetimeFigureOut">
              <a:rPr lang="ru-RU" smtClean="0"/>
              <a:t>21.04.2022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4223371-681C-48AD-92BA-291ADE8823FB}" type="slidenum">
              <a:rPr lang="ru-RU" smtClean="0"/>
              <a:t>‹#›</a:t>
            </a:fld>
            <a:endParaRPr lang="ru-RU"/>
          </a:p>
        </p:txBody>
      </p:sp>
    </p:spTree>
    <p:extLst>
      <p:ext uri="{BB962C8B-B14F-4D97-AF65-F5344CB8AC3E}">
        <p14:creationId xmlns:p14="http://schemas.microsoft.com/office/powerpoint/2010/main" val="3071575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5C4F407F-A175-4767-807D-D4D6892DCE3B}" type="datetimeFigureOut">
              <a:rPr lang="ru-RU" smtClean="0"/>
              <a:t>21.04.2022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4223371-681C-48AD-92BA-291ADE8823FB}" type="slidenum">
              <a:rPr lang="ru-RU" smtClean="0"/>
              <a:t>‹#›</a:t>
            </a:fld>
            <a:endParaRPr lang="ru-RU"/>
          </a:p>
        </p:txBody>
      </p:sp>
    </p:spTree>
    <p:extLst>
      <p:ext uri="{BB962C8B-B14F-4D97-AF65-F5344CB8AC3E}">
        <p14:creationId xmlns:p14="http://schemas.microsoft.com/office/powerpoint/2010/main" val="227491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5C4F407F-A175-4767-807D-D4D6892DCE3B}" type="datetimeFigureOut">
              <a:rPr lang="ru-RU" smtClean="0"/>
              <a:t>21.04.2022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4223371-681C-48AD-92BA-291ADE8823FB}" type="slidenum">
              <a:rPr lang="ru-RU" smtClean="0"/>
              <a:t>‹#›</a:t>
            </a:fld>
            <a:endParaRPr lang="ru-RU"/>
          </a:p>
        </p:txBody>
      </p:sp>
    </p:spTree>
    <p:extLst>
      <p:ext uri="{BB962C8B-B14F-4D97-AF65-F5344CB8AC3E}">
        <p14:creationId xmlns:p14="http://schemas.microsoft.com/office/powerpoint/2010/main" val="2439177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C4F407F-A175-4767-807D-D4D6892DCE3B}" type="datetimeFigureOut">
              <a:rPr lang="ru-RU" smtClean="0"/>
              <a:t>21.04.2022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4223371-681C-48AD-92BA-291ADE8823FB}" type="slidenum">
              <a:rPr lang="ru-RU" smtClean="0"/>
              <a:t>‹#›</a:t>
            </a:fld>
            <a:endParaRPr lang="ru-RU"/>
          </a:p>
        </p:txBody>
      </p:sp>
    </p:spTree>
    <p:extLst>
      <p:ext uri="{BB962C8B-B14F-4D97-AF65-F5344CB8AC3E}">
        <p14:creationId xmlns:p14="http://schemas.microsoft.com/office/powerpoint/2010/main" val="2155193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C4F407F-A175-4767-807D-D4D6892DCE3B}" type="datetimeFigureOut">
              <a:rPr lang="ru-RU" smtClean="0"/>
              <a:t>21.04.2022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4223371-681C-48AD-92BA-291ADE8823FB}" type="slidenum">
              <a:rPr lang="ru-RU" smtClean="0"/>
              <a:t>‹#›</a:t>
            </a:fld>
            <a:endParaRPr lang="ru-RU"/>
          </a:p>
        </p:txBody>
      </p:sp>
    </p:spTree>
    <p:extLst>
      <p:ext uri="{BB962C8B-B14F-4D97-AF65-F5344CB8AC3E}">
        <p14:creationId xmlns:p14="http://schemas.microsoft.com/office/powerpoint/2010/main" val="3410762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C4F407F-A175-4767-807D-D4D6892DCE3B}" type="datetimeFigureOut">
              <a:rPr lang="ru-RU" smtClean="0"/>
              <a:t>21.04.2022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4223371-681C-48AD-92BA-291ADE8823FB}" type="slidenum">
              <a:rPr lang="ru-RU" smtClean="0"/>
              <a:t>‹#›</a:t>
            </a:fld>
            <a:endParaRPr lang="ru-RU"/>
          </a:p>
        </p:txBody>
      </p:sp>
    </p:spTree>
    <p:extLst>
      <p:ext uri="{BB962C8B-B14F-4D97-AF65-F5344CB8AC3E}">
        <p14:creationId xmlns:p14="http://schemas.microsoft.com/office/powerpoint/2010/main" val="1159484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4F407F-A175-4767-807D-D4D6892DCE3B}" type="datetimeFigureOut">
              <a:rPr lang="ru-RU" smtClean="0"/>
              <a:t>21.04.2022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223371-681C-48AD-92BA-291ADE8823FB}" type="slidenum">
              <a:rPr lang="ru-RU" smtClean="0"/>
              <a:t>‹#›</a:t>
            </a:fld>
            <a:endParaRPr lang="ru-RU"/>
          </a:p>
        </p:txBody>
      </p:sp>
    </p:spTree>
    <p:extLst>
      <p:ext uri="{BB962C8B-B14F-4D97-AF65-F5344CB8AC3E}">
        <p14:creationId xmlns:p14="http://schemas.microsoft.com/office/powerpoint/2010/main" val="477908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5A736DF-0542-4642-B030-77E9EDA4B68E}"/>
              </a:ext>
            </a:extLst>
          </p:cNvPr>
          <p:cNvSpPr txBox="1"/>
          <p:nvPr/>
        </p:nvSpPr>
        <p:spPr>
          <a:xfrm>
            <a:off x="1754786" y="2351782"/>
            <a:ext cx="5634428" cy="1077218"/>
          </a:xfrm>
          <a:prstGeom prst="rect">
            <a:avLst/>
          </a:prstGeom>
          <a:noFill/>
        </p:spPr>
        <p:txBody>
          <a:bodyPr wrap="none" rtlCol="0">
            <a:spAutoFit/>
          </a:bodyPr>
          <a:lstStyle/>
          <a:p>
            <a:r>
              <a:rPr lang="ru-RU" sz="3200" dirty="0">
                <a:latin typeface="Times New Roman" panose="02020603050405020304" pitchFamily="18" charset="0"/>
                <a:cs typeface="Times New Roman" panose="02020603050405020304" pitchFamily="18" charset="0"/>
              </a:rPr>
              <a:t>Подвиг медиков во время </a:t>
            </a:r>
          </a:p>
          <a:p>
            <a:r>
              <a:rPr lang="ru-RU" sz="3200" dirty="0">
                <a:latin typeface="Times New Roman" panose="02020603050405020304" pitchFamily="18" charset="0"/>
                <a:cs typeface="Times New Roman" panose="02020603050405020304" pitchFamily="18" charset="0"/>
              </a:rPr>
              <a:t>Великой Отечественной войны</a:t>
            </a:r>
          </a:p>
        </p:txBody>
      </p:sp>
      <p:sp>
        <p:nvSpPr>
          <p:cNvPr id="3" name="TextBox 2">
            <a:extLst>
              <a:ext uri="{FF2B5EF4-FFF2-40B4-BE49-F238E27FC236}">
                <a16:creationId xmlns:a16="http://schemas.microsoft.com/office/drawing/2014/main" id="{BF096F4F-C80F-4090-A776-F6FB0D9F211D}"/>
              </a:ext>
            </a:extLst>
          </p:cNvPr>
          <p:cNvSpPr txBox="1"/>
          <p:nvPr/>
        </p:nvSpPr>
        <p:spPr>
          <a:xfrm>
            <a:off x="5292080" y="4149080"/>
            <a:ext cx="3600400" cy="1477328"/>
          </a:xfrm>
          <a:prstGeom prst="rect">
            <a:avLst/>
          </a:prstGeom>
          <a:noFill/>
        </p:spPr>
        <p:txBody>
          <a:bodyPr wrap="square" rtlCol="0">
            <a:spAutoFit/>
          </a:bodyPr>
          <a:lstStyle/>
          <a:p>
            <a:r>
              <a:rPr lang="ru-RU" dirty="0">
                <a:latin typeface="Times New Roman" panose="02020603050405020304" pitchFamily="18" charset="0"/>
                <a:cs typeface="Times New Roman" panose="02020603050405020304" pitchFamily="18" charset="0"/>
              </a:rPr>
              <a:t>Выполнила: </a:t>
            </a:r>
          </a:p>
          <a:p>
            <a:r>
              <a:rPr lang="ru-RU" dirty="0">
                <a:latin typeface="Times New Roman" panose="02020603050405020304" pitchFamily="18" charset="0"/>
                <a:cs typeface="Times New Roman" panose="02020603050405020304" pitchFamily="18" charset="0"/>
              </a:rPr>
              <a:t>Студент Педиатрического факультета</a:t>
            </a:r>
          </a:p>
          <a:p>
            <a:r>
              <a:rPr lang="ru-RU" dirty="0">
                <a:latin typeface="Times New Roman" panose="02020603050405020304" pitchFamily="18" charset="0"/>
                <a:cs typeface="Times New Roman" panose="02020603050405020304" pitchFamily="18" charset="0"/>
              </a:rPr>
              <a:t>112 группы</a:t>
            </a:r>
          </a:p>
          <a:p>
            <a:r>
              <a:rPr lang="ru-RU" dirty="0" err="1">
                <a:latin typeface="Times New Roman" panose="02020603050405020304" pitchFamily="18" charset="0"/>
                <a:cs typeface="Times New Roman" panose="02020603050405020304" pitchFamily="18" charset="0"/>
              </a:rPr>
              <a:t>Плетешкина</a:t>
            </a:r>
            <a:r>
              <a:rPr lang="ru-RU" dirty="0">
                <a:latin typeface="Times New Roman" panose="02020603050405020304" pitchFamily="18" charset="0"/>
                <a:cs typeface="Times New Roman" panose="02020603050405020304" pitchFamily="18" charset="0"/>
              </a:rPr>
              <a:t> Ирина Сергеевна</a:t>
            </a:r>
          </a:p>
        </p:txBody>
      </p:sp>
    </p:spTree>
    <p:extLst>
      <p:ext uri="{BB962C8B-B14F-4D97-AF65-F5344CB8AC3E}">
        <p14:creationId xmlns:p14="http://schemas.microsoft.com/office/powerpoint/2010/main" val="1612700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8705C03-9386-4B39-96F3-474D2571E1EE}"/>
              </a:ext>
            </a:extLst>
          </p:cNvPr>
          <p:cNvSpPr txBox="1"/>
          <p:nvPr/>
        </p:nvSpPr>
        <p:spPr>
          <a:xfrm>
            <a:off x="1475656" y="692696"/>
            <a:ext cx="698477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48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Герои</a:t>
            </a:r>
          </a:p>
        </p:txBody>
      </p:sp>
      <p:sp>
        <p:nvSpPr>
          <p:cNvPr id="3" name="TextBox 2">
            <a:extLst>
              <a:ext uri="{FF2B5EF4-FFF2-40B4-BE49-F238E27FC236}">
                <a16:creationId xmlns:a16="http://schemas.microsoft.com/office/drawing/2014/main" id="{05258F29-CF9E-48C7-8557-4274AA1E109C}"/>
              </a:ext>
            </a:extLst>
          </p:cNvPr>
          <p:cNvSpPr txBox="1"/>
          <p:nvPr/>
        </p:nvSpPr>
        <p:spPr>
          <a:xfrm>
            <a:off x="539552" y="1772816"/>
            <a:ext cx="813690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TextBox 7">
            <a:extLst>
              <a:ext uri="{FF2B5EF4-FFF2-40B4-BE49-F238E27FC236}">
                <a16:creationId xmlns:a16="http://schemas.microsoft.com/office/drawing/2014/main" id="{C1E19F0F-30D5-4585-80ED-216BE3418FA9}"/>
              </a:ext>
            </a:extLst>
          </p:cNvPr>
          <p:cNvSpPr txBox="1"/>
          <p:nvPr/>
        </p:nvSpPr>
        <p:spPr>
          <a:xfrm>
            <a:off x="719572" y="1844824"/>
            <a:ext cx="7704856" cy="1815882"/>
          </a:xfrm>
          <a:prstGeom prst="rect">
            <a:avLst/>
          </a:prstGeom>
          <a:noFill/>
        </p:spPr>
        <p:txBody>
          <a:bodyPr wrap="square">
            <a:spAutoFit/>
          </a:bodyPr>
          <a:lstStyle/>
          <a:p>
            <a:r>
              <a:rPr lang="ru-RU" sz="1600" b="1" dirty="0"/>
              <a:t>Тамара </a:t>
            </a:r>
            <a:r>
              <a:rPr lang="ru-RU" sz="1600" b="1" dirty="0" err="1"/>
              <a:t>Калнин</a:t>
            </a:r>
            <a:endParaRPr lang="ru-RU" sz="1600" b="1" dirty="0"/>
          </a:p>
          <a:p>
            <a:r>
              <a:rPr lang="ru-RU" sz="1600" dirty="0"/>
              <a:t>16 сентября 1941 года медсестра проводила эвакуацию раненых в госпиталь. По дороге санитарную машину обстрелял фашистский самолёт. Шофёр был убит, машина загорелась. Тамара </a:t>
            </a:r>
            <a:r>
              <a:rPr lang="ru-RU" sz="1600" dirty="0" err="1"/>
              <a:t>Калнин</a:t>
            </a:r>
            <a:r>
              <a:rPr lang="ru-RU" sz="1600" dirty="0"/>
              <a:t> вытащила всех раненых из машины, получив серьёзные ожоги. Добравшись пешком до медсанбата, она доложила о случившемся и сообщила о местонахождении раненых. Позже Тамара </a:t>
            </a:r>
            <a:r>
              <a:rPr lang="ru-RU" sz="1600" dirty="0" err="1"/>
              <a:t>Калнин</a:t>
            </a:r>
            <a:r>
              <a:rPr lang="ru-RU" sz="1600" dirty="0"/>
              <a:t> умерла от ожогов и заражения крови.</a:t>
            </a:r>
          </a:p>
        </p:txBody>
      </p:sp>
      <p:pic>
        <p:nvPicPr>
          <p:cNvPr id="5122" name="Picture 2">
            <a:extLst>
              <a:ext uri="{FF2B5EF4-FFF2-40B4-BE49-F238E27FC236}">
                <a16:creationId xmlns:a16="http://schemas.microsoft.com/office/drawing/2014/main" id="{3A6B41B5-2EA3-4228-B41F-042D6B8C28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832" y="3475956"/>
            <a:ext cx="3528392" cy="2479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9257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8705C03-9386-4B39-96F3-474D2571E1EE}"/>
              </a:ext>
            </a:extLst>
          </p:cNvPr>
          <p:cNvSpPr txBox="1"/>
          <p:nvPr/>
        </p:nvSpPr>
        <p:spPr>
          <a:xfrm>
            <a:off x="1475656" y="692696"/>
            <a:ext cx="698477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48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Герои</a:t>
            </a:r>
          </a:p>
        </p:txBody>
      </p:sp>
      <p:sp>
        <p:nvSpPr>
          <p:cNvPr id="3" name="TextBox 2">
            <a:extLst>
              <a:ext uri="{FF2B5EF4-FFF2-40B4-BE49-F238E27FC236}">
                <a16:creationId xmlns:a16="http://schemas.microsoft.com/office/drawing/2014/main" id="{05258F29-CF9E-48C7-8557-4274AA1E109C}"/>
              </a:ext>
            </a:extLst>
          </p:cNvPr>
          <p:cNvSpPr txBox="1"/>
          <p:nvPr/>
        </p:nvSpPr>
        <p:spPr>
          <a:xfrm>
            <a:off x="539552" y="1772816"/>
            <a:ext cx="813690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TextBox 7">
            <a:extLst>
              <a:ext uri="{FF2B5EF4-FFF2-40B4-BE49-F238E27FC236}">
                <a16:creationId xmlns:a16="http://schemas.microsoft.com/office/drawing/2014/main" id="{C1E19F0F-30D5-4585-80ED-216BE3418FA9}"/>
              </a:ext>
            </a:extLst>
          </p:cNvPr>
          <p:cNvSpPr txBox="1"/>
          <p:nvPr/>
        </p:nvSpPr>
        <p:spPr>
          <a:xfrm>
            <a:off x="719572" y="1844824"/>
            <a:ext cx="7704856" cy="1323439"/>
          </a:xfrm>
          <a:prstGeom prst="rect">
            <a:avLst/>
          </a:prstGeom>
          <a:noFill/>
        </p:spPr>
        <p:txBody>
          <a:bodyPr wrap="square">
            <a:spAutoFit/>
          </a:bodyPr>
          <a:lstStyle/>
          <a:p>
            <a:r>
              <a:rPr lang="ru-RU" sz="1600" b="1" i="0" dirty="0">
                <a:solidFill>
                  <a:srgbClr val="222222"/>
                </a:solidFill>
                <a:effectLst/>
                <a:latin typeface="Open Sans" panose="020B0606030504020204" pitchFamily="34" charset="0"/>
              </a:rPr>
              <a:t>Зоя Павлова </a:t>
            </a:r>
            <a:r>
              <a:rPr lang="ru-RU" sz="1600" b="0" i="0" dirty="0">
                <a:solidFill>
                  <a:srgbClr val="222222"/>
                </a:solidFill>
                <a:effectLst/>
                <a:latin typeface="Open Sans" panose="020B0606030504020204" pitchFamily="34" charset="0"/>
              </a:rPr>
              <a:t>— санинструктор роты разведки. В феврале 1944 года выносила раненых с поля боя, укладывая их в воронку. При очередном заходе Зоя Павлова заметила, что к воронке подходят немцы. Поднявшись во весь рост санинструктор метнула в них гранату. Зоя Павлова погибла. Но раненые солдаты в воронке были спасены.</a:t>
            </a:r>
            <a:endParaRPr lang="ru-RU" sz="1600" dirty="0"/>
          </a:p>
        </p:txBody>
      </p:sp>
      <p:pic>
        <p:nvPicPr>
          <p:cNvPr id="6146" name="Picture 2" descr="Зоя Павлова - Historical records and family trees - MyHeritage">
            <a:extLst>
              <a:ext uri="{FF2B5EF4-FFF2-40B4-BE49-F238E27FC236}">
                <a16:creationId xmlns:a16="http://schemas.microsoft.com/office/drawing/2014/main" id="{FC7FC173-5C22-47C7-B7FB-FC33C56161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1619" y="3223755"/>
            <a:ext cx="1940761" cy="25876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4423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8705C03-9386-4B39-96F3-474D2571E1EE}"/>
              </a:ext>
            </a:extLst>
          </p:cNvPr>
          <p:cNvSpPr txBox="1"/>
          <p:nvPr/>
        </p:nvSpPr>
        <p:spPr>
          <a:xfrm>
            <a:off x="1475656" y="692696"/>
            <a:ext cx="698477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48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Герои</a:t>
            </a:r>
          </a:p>
        </p:txBody>
      </p:sp>
      <p:sp>
        <p:nvSpPr>
          <p:cNvPr id="3" name="TextBox 2">
            <a:extLst>
              <a:ext uri="{FF2B5EF4-FFF2-40B4-BE49-F238E27FC236}">
                <a16:creationId xmlns:a16="http://schemas.microsoft.com/office/drawing/2014/main" id="{05258F29-CF9E-48C7-8557-4274AA1E109C}"/>
              </a:ext>
            </a:extLst>
          </p:cNvPr>
          <p:cNvSpPr txBox="1"/>
          <p:nvPr/>
        </p:nvSpPr>
        <p:spPr>
          <a:xfrm>
            <a:off x="539552" y="1772816"/>
            <a:ext cx="813690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TextBox 7">
            <a:extLst>
              <a:ext uri="{FF2B5EF4-FFF2-40B4-BE49-F238E27FC236}">
                <a16:creationId xmlns:a16="http://schemas.microsoft.com/office/drawing/2014/main" id="{C1E19F0F-30D5-4585-80ED-216BE3418FA9}"/>
              </a:ext>
            </a:extLst>
          </p:cNvPr>
          <p:cNvSpPr txBox="1"/>
          <p:nvPr/>
        </p:nvSpPr>
        <p:spPr>
          <a:xfrm>
            <a:off x="683568" y="1521962"/>
            <a:ext cx="7704856" cy="2062103"/>
          </a:xfrm>
          <a:prstGeom prst="rect">
            <a:avLst/>
          </a:prstGeom>
          <a:noFill/>
        </p:spPr>
        <p:txBody>
          <a:bodyPr wrap="square">
            <a:spAutoFit/>
          </a:bodyPr>
          <a:lstStyle/>
          <a:p>
            <a:r>
              <a:rPr lang="ru-RU" sz="1600" b="1" i="0" dirty="0">
                <a:solidFill>
                  <a:srgbClr val="222222"/>
                </a:solidFill>
                <a:effectLst/>
                <a:latin typeface="Open Sans" panose="020B0606030504020204" pitchFamily="34" charset="0"/>
              </a:rPr>
              <a:t>Валерия </a:t>
            </a:r>
            <a:r>
              <a:rPr lang="ru-RU" sz="1600" b="1" i="0" dirty="0" err="1">
                <a:solidFill>
                  <a:srgbClr val="222222"/>
                </a:solidFill>
                <a:effectLst/>
                <a:latin typeface="Open Sans" panose="020B0606030504020204" pitchFamily="34" charset="0"/>
              </a:rPr>
              <a:t>Гнаровская</a:t>
            </a:r>
            <a:endParaRPr lang="ru-RU" sz="1600" b="1" i="0" dirty="0">
              <a:solidFill>
                <a:srgbClr val="222222"/>
              </a:solidFill>
              <a:effectLst/>
              <a:latin typeface="Open Sans" panose="020B0606030504020204" pitchFamily="34" charset="0"/>
            </a:endParaRPr>
          </a:p>
          <a:p>
            <a:r>
              <a:rPr lang="ru-RU" sz="1600" b="0" i="0" dirty="0">
                <a:solidFill>
                  <a:srgbClr val="222222"/>
                </a:solidFill>
                <a:effectLst/>
                <a:latin typeface="Open Sans" panose="020B0606030504020204" pitchFamily="34" charset="0"/>
              </a:rPr>
              <a:t>Осенью 1943 года велись бои на берегу Днепра. Немцы были выбиты из деревни Вербовая. Рота солдат выдвинулась из деревни, но попала под пулеметный огонь. Гитлеровцы отступили, но среди советских солдат было много убитых и раненых. Разбив для раненых палатки перед отправкой в госпиталь, войска двинулись дальше. С ранеными осталась Валерия </a:t>
            </a:r>
            <a:r>
              <a:rPr lang="ru-RU" sz="1600" b="0" i="0" dirty="0" err="1">
                <a:solidFill>
                  <a:srgbClr val="222222"/>
                </a:solidFill>
                <a:effectLst/>
                <a:latin typeface="Open Sans" panose="020B0606030504020204" pitchFamily="34" charset="0"/>
              </a:rPr>
              <a:t>Гнаровская</a:t>
            </a:r>
            <a:r>
              <a:rPr lang="ru-RU" sz="1600" b="0" i="0" dirty="0">
                <a:solidFill>
                  <a:srgbClr val="222222"/>
                </a:solidFill>
                <a:effectLst/>
                <a:latin typeface="Open Sans" panose="020B0606030504020204" pitchFamily="34" charset="0"/>
              </a:rPr>
              <a:t>. </a:t>
            </a:r>
          </a:p>
          <a:p>
            <a:endParaRPr lang="ru-RU" sz="1600" dirty="0">
              <a:solidFill>
                <a:srgbClr val="222222"/>
              </a:solidFill>
              <a:latin typeface="Open Sans" panose="020B0606030504020204" pitchFamily="34" charset="0"/>
            </a:endParaRPr>
          </a:p>
        </p:txBody>
      </p:sp>
      <p:pic>
        <p:nvPicPr>
          <p:cNvPr id="7170" name="Picture 2" descr="Герой Советского Союза Гнаровская Валерия Осиповна :: Герои страны">
            <a:extLst>
              <a:ext uri="{FF2B5EF4-FFF2-40B4-BE49-F238E27FC236}">
                <a16:creationId xmlns:a16="http://schemas.microsoft.com/office/drawing/2014/main" id="{1D6A728E-A0DD-4445-8A0D-ABEB2DF845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4799" y="3058272"/>
            <a:ext cx="2074401" cy="31070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2015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8705C03-9386-4B39-96F3-474D2571E1EE}"/>
              </a:ext>
            </a:extLst>
          </p:cNvPr>
          <p:cNvSpPr txBox="1"/>
          <p:nvPr/>
        </p:nvSpPr>
        <p:spPr>
          <a:xfrm>
            <a:off x="1475656" y="692696"/>
            <a:ext cx="698477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48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Герои</a:t>
            </a:r>
          </a:p>
        </p:txBody>
      </p:sp>
      <p:sp>
        <p:nvSpPr>
          <p:cNvPr id="3" name="TextBox 2">
            <a:extLst>
              <a:ext uri="{FF2B5EF4-FFF2-40B4-BE49-F238E27FC236}">
                <a16:creationId xmlns:a16="http://schemas.microsoft.com/office/drawing/2014/main" id="{05258F29-CF9E-48C7-8557-4274AA1E109C}"/>
              </a:ext>
            </a:extLst>
          </p:cNvPr>
          <p:cNvSpPr txBox="1"/>
          <p:nvPr/>
        </p:nvSpPr>
        <p:spPr>
          <a:xfrm>
            <a:off x="539552" y="1772816"/>
            <a:ext cx="813690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TextBox 7">
            <a:extLst>
              <a:ext uri="{FF2B5EF4-FFF2-40B4-BE49-F238E27FC236}">
                <a16:creationId xmlns:a16="http://schemas.microsoft.com/office/drawing/2014/main" id="{C1E19F0F-30D5-4585-80ED-216BE3418FA9}"/>
              </a:ext>
            </a:extLst>
          </p:cNvPr>
          <p:cNvSpPr txBox="1"/>
          <p:nvPr/>
        </p:nvSpPr>
        <p:spPr>
          <a:xfrm>
            <a:off x="683568" y="1521962"/>
            <a:ext cx="7704856" cy="1815882"/>
          </a:xfrm>
          <a:prstGeom prst="rect">
            <a:avLst/>
          </a:prstGeom>
          <a:noFill/>
        </p:spPr>
        <p:txBody>
          <a:bodyPr wrap="square">
            <a:spAutoFit/>
          </a:bodyPr>
          <a:lstStyle/>
          <a:p>
            <a:r>
              <a:rPr lang="ru-RU" sz="1600" b="1" i="0" dirty="0">
                <a:solidFill>
                  <a:srgbClr val="222222"/>
                </a:solidFill>
                <a:effectLst/>
                <a:latin typeface="Open Sans" panose="020B0606030504020204" pitchFamily="34" charset="0"/>
              </a:rPr>
              <a:t>Валерия </a:t>
            </a:r>
            <a:r>
              <a:rPr lang="ru-RU" sz="1600" b="1" i="0" dirty="0" err="1">
                <a:solidFill>
                  <a:srgbClr val="222222"/>
                </a:solidFill>
                <a:effectLst/>
                <a:latin typeface="Open Sans" panose="020B0606030504020204" pitchFamily="34" charset="0"/>
              </a:rPr>
              <a:t>Гнаровская</a:t>
            </a:r>
            <a:endParaRPr lang="ru-RU" sz="1600" b="1" i="0" dirty="0">
              <a:solidFill>
                <a:srgbClr val="222222"/>
              </a:solidFill>
              <a:effectLst/>
              <a:latin typeface="Open Sans" panose="020B0606030504020204" pitchFamily="34" charset="0"/>
            </a:endParaRPr>
          </a:p>
          <a:p>
            <a:r>
              <a:rPr lang="ru-RU" sz="1600" b="0" i="0" dirty="0">
                <a:solidFill>
                  <a:srgbClr val="222222"/>
                </a:solidFill>
                <a:effectLst/>
                <a:latin typeface="Open Sans" panose="020B0606030504020204" pitchFamily="34" charset="0"/>
              </a:rPr>
              <a:t>На рассвете ждали машины с красным крестом, но с восходом солнца из тыла появился фашистский танк «тигр». </a:t>
            </a:r>
            <a:r>
              <a:rPr lang="ru-RU" sz="1600" b="0" i="0" dirty="0" err="1">
                <a:solidFill>
                  <a:srgbClr val="222222"/>
                </a:solidFill>
                <a:effectLst/>
                <a:latin typeface="Open Sans" panose="020B0606030504020204" pitchFamily="34" charset="0"/>
              </a:rPr>
              <a:t>Гнаровская</a:t>
            </a:r>
            <a:r>
              <a:rPr lang="ru-RU" sz="1600" b="0" i="0" dirty="0">
                <a:solidFill>
                  <a:srgbClr val="222222"/>
                </a:solidFill>
                <a:effectLst/>
                <a:latin typeface="Open Sans" panose="020B0606030504020204" pitchFamily="34" charset="0"/>
              </a:rPr>
              <a:t>, не долго думая, собрала у раненых сумки с гранатами. Увешанная ими, она кинулась под гусеницы. Валерия погибла, но ценой собственной жизни спасла 70 раненых бойцов.</a:t>
            </a:r>
            <a:endParaRPr lang="ru-RU" sz="1600" dirty="0"/>
          </a:p>
          <a:p>
            <a:endParaRPr lang="ru-RU" sz="1600" dirty="0">
              <a:solidFill>
                <a:srgbClr val="222222"/>
              </a:solidFill>
              <a:latin typeface="Open Sans" panose="020B0606030504020204" pitchFamily="34" charset="0"/>
            </a:endParaRPr>
          </a:p>
        </p:txBody>
      </p:sp>
      <p:pic>
        <p:nvPicPr>
          <p:cNvPr id="7170" name="Picture 2" descr="Герой Советского Союза Гнаровская Валерия Осиповна :: Герои страны">
            <a:extLst>
              <a:ext uri="{FF2B5EF4-FFF2-40B4-BE49-F238E27FC236}">
                <a16:creationId xmlns:a16="http://schemas.microsoft.com/office/drawing/2014/main" id="{1D6A728E-A0DD-4445-8A0D-ABEB2DF845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4799" y="3058272"/>
            <a:ext cx="2074401" cy="31070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094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8705C03-9386-4B39-96F3-474D2571E1EE}"/>
              </a:ext>
            </a:extLst>
          </p:cNvPr>
          <p:cNvSpPr txBox="1"/>
          <p:nvPr/>
        </p:nvSpPr>
        <p:spPr>
          <a:xfrm>
            <a:off x="1331640" y="764704"/>
            <a:ext cx="698477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48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Заключение</a:t>
            </a:r>
          </a:p>
        </p:txBody>
      </p:sp>
      <p:sp>
        <p:nvSpPr>
          <p:cNvPr id="3" name="TextBox 2">
            <a:extLst>
              <a:ext uri="{FF2B5EF4-FFF2-40B4-BE49-F238E27FC236}">
                <a16:creationId xmlns:a16="http://schemas.microsoft.com/office/drawing/2014/main" id="{05258F29-CF9E-48C7-8557-4274AA1E109C}"/>
              </a:ext>
            </a:extLst>
          </p:cNvPr>
          <p:cNvSpPr txBox="1"/>
          <p:nvPr/>
        </p:nvSpPr>
        <p:spPr>
          <a:xfrm>
            <a:off x="539552" y="1772816"/>
            <a:ext cx="813690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TextBox 7">
            <a:extLst>
              <a:ext uri="{FF2B5EF4-FFF2-40B4-BE49-F238E27FC236}">
                <a16:creationId xmlns:a16="http://schemas.microsoft.com/office/drawing/2014/main" id="{C1E19F0F-30D5-4585-80ED-216BE3418FA9}"/>
              </a:ext>
            </a:extLst>
          </p:cNvPr>
          <p:cNvSpPr txBox="1"/>
          <p:nvPr/>
        </p:nvSpPr>
        <p:spPr>
          <a:xfrm>
            <a:off x="719572" y="1844824"/>
            <a:ext cx="7704856" cy="2308324"/>
          </a:xfrm>
          <a:prstGeom prst="rect">
            <a:avLst/>
          </a:prstGeom>
          <a:noFill/>
        </p:spPr>
        <p:txBody>
          <a:bodyPr wrap="square">
            <a:spAutoFit/>
          </a:bodyPr>
          <a:lstStyle/>
          <a:p>
            <a:endParaRPr lang="ru-RU" sz="1600" b="0" i="0" dirty="0">
              <a:solidFill>
                <a:srgbClr val="222222"/>
              </a:solidFill>
              <a:effectLst/>
              <a:latin typeface="Open Sans" panose="020B0606030504020204" pitchFamily="34" charset="0"/>
            </a:endParaRPr>
          </a:p>
          <a:p>
            <a:r>
              <a:rPr lang="ru-RU" sz="1600" b="0" i="0" dirty="0">
                <a:solidFill>
                  <a:srgbClr val="222222"/>
                </a:solidFill>
                <a:effectLst/>
                <a:latin typeface="Open Sans" panose="020B0606030504020204" pitchFamily="34" charset="0"/>
              </a:rPr>
              <a:t>Подвиг медиков в годы Великой Отечественной Войны сложно описать в одной статье. И совершенно невозможно перечислить всех поименно.</a:t>
            </a:r>
          </a:p>
          <a:p>
            <a:endParaRPr lang="ru-RU" sz="1600" dirty="0">
              <a:solidFill>
                <a:srgbClr val="222222"/>
              </a:solidFill>
              <a:latin typeface="Open Sans" panose="020B0606030504020204" pitchFamily="34" charset="0"/>
            </a:endParaRPr>
          </a:p>
          <a:p>
            <a:endParaRPr lang="ru-RU" sz="1600" dirty="0">
              <a:solidFill>
                <a:srgbClr val="222222"/>
              </a:solidFill>
              <a:latin typeface="Open Sans" panose="020B0606030504020204" pitchFamily="34" charset="0"/>
            </a:endParaRPr>
          </a:p>
          <a:p>
            <a:r>
              <a:rPr lang="ru-RU" sz="1600" b="0" i="0" dirty="0">
                <a:solidFill>
                  <a:srgbClr val="222222"/>
                </a:solidFill>
                <a:effectLst/>
                <a:latin typeface="Open Sans" panose="020B0606030504020204" pitchFamily="34" charset="0"/>
              </a:rPr>
              <a:t>За годы войны благодаря медицинскому персоналу в строй вернулись более 70% раненых и более 90% больных бойцов. 116 тыс. медиков были награждены орденами и медалями. 47 из них стали Героями Советского Союза, 17 из которых были женщинами</a:t>
            </a:r>
            <a:endParaRPr lang="ru-RU" sz="1600" dirty="0"/>
          </a:p>
        </p:txBody>
      </p:sp>
    </p:spTree>
    <p:extLst>
      <p:ext uri="{BB962C8B-B14F-4D97-AF65-F5344CB8AC3E}">
        <p14:creationId xmlns:p14="http://schemas.microsoft.com/office/powerpoint/2010/main" val="3239350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8705C03-9386-4B39-96F3-474D2571E1EE}"/>
              </a:ext>
            </a:extLst>
          </p:cNvPr>
          <p:cNvSpPr txBox="1"/>
          <p:nvPr/>
        </p:nvSpPr>
        <p:spPr>
          <a:xfrm>
            <a:off x="1547664" y="692696"/>
            <a:ext cx="6984776" cy="830997"/>
          </a:xfrm>
          <a:prstGeom prst="rect">
            <a:avLst/>
          </a:prstGeom>
          <a:noFill/>
        </p:spPr>
        <p:txBody>
          <a:bodyPr wrap="square" rtlCol="0">
            <a:spAutoFit/>
          </a:bodyPr>
          <a:lstStyle/>
          <a:p>
            <a:r>
              <a:rPr lang="ru-RU" sz="4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Наш край</a:t>
            </a:r>
          </a:p>
        </p:txBody>
      </p:sp>
      <p:sp>
        <p:nvSpPr>
          <p:cNvPr id="3" name="TextBox 2">
            <a:extLst>
              <a:ext uri="{FF2B5EF4-FFF2-40B4-BE49-F238E27FC236}">
                <a16:creationId xmlns:a16="http://schemas.microsoft.com/office/drawing/2014/main" id="{05258F29-CF9E-48C7-8557-4274AA1E109C}"/>
              </a:ext>
            </a:extLst>
          </p:cNvPr>
          <p:cNvSpPr txBox="1"/>
          <p:nvPr/>
        </p:nvSpPr>
        <p:spPr>
          <a:xfrm>
            <a:off x="539552" y="1772816"/>
            <a:ext cx="8136904" cy="2031325"/>
          </a:xfrm>
          <a:prstGeom prst="rect">
            <a:avLst/>
          </a:prstGeom>
          <a:noFill/>
        </p:spPr>
        <p:txBody>
          <a:bodyPr wrap="square" rtlCol="0">
            <a:spAutoFit/>
          </a:bodyPr>
          <a:lstStyle/>
          <a:p>
            <a:r>
              <a:rPr lang="ru-RU" b="0" i="0" dirty="0">
                <a:solidFill>
                  <a:srgbClr val="161616"/>
                </a:solidFill>
                <a:effectLst/>
                <a:latin typeface="Open Sans" panose="020B0606030504020204" pitchFamily="34" charset="0"/>
              </a:rPr>
              <a:t>В Нижнем Новгороде находится одно из старейших медицинских учреждений – Городская клиническая больница № 5, которая была основана ещё в 1808 году. </a:t>
            </a:r>
          </a:p>
          <a:p>
            <a:endParaRPr lang="ru-RU" dirty="0">
              <a:solidFill>
                <a:srgbClr val="161616"/>
              </a:solidFill>
              <a:latin typeface="Open Sans" panose="020B0606030504020204" pitchFamily="34" charset="0"/>
            </a:endParaRPr>
          </a:p>
          <a:p>
            <a:r>
              <a:rPr lang="ru-RU" b="0" i="0" dirty="0">
                <a:solidFill>
                  <a:srgbClr val="161616"/>
                </a:solidFill>
                <a:effectLst/>
                <a:latin typeface="Open Sans" panose="020B0606030504020204" pitchFamily="34" charset="0"/>
              </a:rPr>
              <a:t>Можно много и долго рассказывать о замечательных людях, работавших и работающих в ней, но сегодняшние наши герои – сотрудники больницы – участники Великой Отечественной войны.</a:t>
            </a:r>
            <a:endParaRPr lang="ru-RU" dirty="0"/>
          </a:p>
        </p:txBody>
      </p:sp>
    </p:spTree>
    <p:extLst>
      <p:ext uri="{BB962C8B-B14F-4D97-AF65-F5344CB8AC3E}">
        <p14:creationId xmlns:p14="http://schemas.microsoft.com/office/powerpoint/2010/main" val="4249093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026" name="Picture 2" descr="Как нижегородские врачи спасали жизни солдат во время Великой Отечественной войны">
            <a:extLst>
              <a:ext uri="{FF2B5EF4-FFF2-40B4-BE49-F238E27FC236}">
                <a16:creationId xmlns:a16="http://schemas.microsoft.com/office/drawing/2014/main" id="{E3418F13-8019-453A-9A2A-4160935CFE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17" y="188640"/>
            <a:ext cx="8980165" cy="5976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219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8705C03-9386-4B39-96F3-474D2571E1EE}"/>
              </a:ext>
            </a:extLst>
          </p:cNvPr>
          <p:cNvSpPr txBox="1"/>
          <p:nvPr/>
        </p:nvSpPr>
        <p:spPr>
          <a:xfrm>
            <a:off x="1547664" y="692696"/>
            <a:ext cx="698477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48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Наш край</a:t>
            </a:r>
          </a:p>
        </p:txBody>
      </p:sp>
      <p:sp>
        <p:nvSpPr>
          <p:cNvPr id="3" name="TextBox 2">
            <a:extLst>
              <a:ext uri="{FF2B5EF4-FFF2-40B4-BE49-F238E27FC236}">
                <a16:creationId xmlns:a16="http://schemas.microsoft.com/office/drawing/2014/main" id="{05258F29-CF9E-48C7-8557-4274AA1E109C}"/>
              </a:ext>
            </a:extLst>
          </p:cNvPr>
          <p:cNvSpPr txBox="1"/>
          <p:nvPr/>
        </p:nvSpPr>
        <p:spPr>
          <a:xfrm>
            <a:off x="539552" y="1772816"/>
            <a:ext cx="8136904" cy="258532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b="0" i="0" dirty="0">
                <a:solidFill>
                  <a:srgbClr val="161616"/>
                </a:solidFill>
                <a:effectLst/>
                <a:latin typeface="Open Sans" panose="020B0606030504020204" pitchFamily="34" charset="0"/>
              </a:rPr>
              <a:t>С 1951 по 1965 годы больницу № 5 возглавлял отличник здравоохранения, заслуженный врач РСФСР </a:t>
            </a:r>
            <a:r>
              <a:rPr lang="ru-RU" b="1" i="0" dirty="0">
                <a:solidFill>
                  <a:srgbClr val="161616"/>
                </a:solidFill>
                <a:effectLst/>
                <a:latin typeface="Open Sans" panose="020B0606030504020204" pitchFamily="34" charset="0"/>
              </a:rPr>
              <a:t>Николай Лукич Пятницкий</a:t>
            </a:r>
            <a:r>
              <a:rPr lang="ru-RU" b="0" i="0" dirty="0">
                <a:solidFill>
                  <a:srgbClr val="161616"/>
                </a:solidFill>
                <a:effectLst/>
                <a:latin typeface="Open Sans" panose="020B0606030504020204" pitchFamily="34" charset="0"/>
              </a:rPr>
              <a:t>. За его плечами было две войны – с Финляндией и Великая Отечественная, которую он завершил в Берлине.</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dirty="0">
              <a:solidFill>
                <a:srgbClr val="161616"/>
              </a:solidFill>
              <a:latin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b="0" i="0" dirty="0">
                <a:solidFill>
                  <a:srgbClr val="161616"/>
                </a:solidFill>
                <a:effectLst/>
                <a:latin typeface="Open Sans" panose="020B0606030504020204" pitchFamily="34" charset="0"/>
              </a:rPr>
              <a:t>Полковник медицинской службы, кавалер шести боевых орденов, он оставил о себе только добрые воспоминания. При нём лечебное учреждение активно строилось и стойко удерживало звание «Лучшая больница города».</a:t>
            </a: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16503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8705C03-9386-4B39-96F3-474D2571E1EE}"/>
              </a:ext>
            </a:extLst>
          </p:cNvPr>
          <p:cNvSpPr txBox="1"/>
          <p:nvPr/>
        </p:nvSpPr>
        <p:spPr>
          <a:xfrm>
            <a:off x="1547664" y="692696"/>
            <a:ext cx="698477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48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Наш край</a:t>
            </a:r>
          </a:p>
        </p:txBody>
      </p:sp>
      <p:sp>
        <p:nvSpPr>
          <p:cNvPr id="3" name="TextBox 2">
            <a:extLst>
              <a:ext uri="{FF2B5EF4-FFF2-40B4-BE49-F238E27FC236}">
                <a16:creationId xmlns:a16="http://schemas.microsoft.com/office/drawing/2014/main" id="{05258F29-CF9E-48C7-8557-4274AA1E109C}"/>
              </a:ext>
            </a:extLst>
          </p:cNvPr>
          <p:cNvSpPr txBox="1"/>
          <p:nvPr/>
        </p:nvSpPr>
        <p:spPr>
          <a:xfrm>
            <a:off x="539552" y="1772816"/>
            <a:ext cx="8136904"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b="1" i="0" dirty="0">
                <a:solidFill>
                  <a:srgbClr val="161616"/>
                </a:solidFill>
                <a:effectLst/>
                <a:latin typeface="Open Sans" panose="020B0606030504020204" pitchFamily="34" charset="0"/>
              </a:rPr>
              <a:t>Римма Львовна </a:t>
            </a:r>
            <a:r>
              <a:rPr lang="ru-RU" b="1" i="0" dirty="0" err="1">
                <a:solidFill>
                  <a:srgbClr val="161616"/>
                </a:solidFill>
                <a:effectLst/>
                <a:latin typeface="Open Sans" panose="020B0606030504020204" pitchFamily="34" charset="0"/>
              </a:rPr>
              <a:t>Дондэ</a:t>
            </a:r>
            <a:r>
              <a:rPr lang="ru-RU" b="1" i="0" dirty="0">
                <a:solidFill>
                  <a:srgbClr val="161616"/>
                </a:solidFill>
                <a:effectLst/>
                <a:latin typeface="Open Sans" panose="020B0606030504020204" pitchFamily="34" charset="0"/>
              </a:rPr>
              <a:t> </a:t>
            </a:r>
            <a:r>
              <a:rPr lang="ru-RU" b="0" i="0" dirty="0">
                <a:solidFill>
                  <a:srgbClr val="161616"/>
                </a:solidFill>
                <a:effectLst/>
                <a:latin typeface="Open Sans" panose="020B0606030504020204" pitchFamily="34" charset="0"/>
              </a:rPr>
              <a:t>- работала заведующей больницей в селе </a:t>
            </a:r>
            <a:r>
              <a:rPr lang="ru-RU" b="0" i="0" dirty="0" err="1">
                <a:solidFill>
                  <a:srgbClr val="161616"/>
                </a:solidFill>
                <a:effectLst/>
                <a:latin typeface="Open Sans" panose="020B0606030504020204" pitchFamily="34" charset="0"/>
              </a:rPr>
              <a:t>Бурцево</a:t>
            </a:r>
            <a:r>
              <a:rPr lang="ru-RU" b="0" i="0" dirty="0">
                <a:solidFill>
                  <a:srgbClr val="161616"/>
                </a:solidFill>
                <a:effectLst/>
                <a:latin typeface="Open Sans" panose="020B0606030504020204" pitchFamily="34" charset="0"/>
              </a:rPr>
              <a:t> Горьковской области, когда началась война. 23 июня 1941 года она уже была командиром госпитального взвода 523‑го медсанбата 87‑й стрелковой дивизии.</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dirty="0">
              <a:solidFill>
                <a:srgbClr val="161616"/>
              </a:solidFill>
              <a:latin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b="0" i="0" dirty="0">
                <a:solidFill>
                  <a:srgbClr val="161616"/>
                </a:solidFill>
                <a:effectLst/>
                <a:latin typeface="Open Sans" panose="020B0606030504020204" pitchFamily="34" charset="0"/>
              </a:rPr>
              <a:t>Закончила войну у границ Восточной Пруссии. В марте 1945 года началась её трудовая деятельность в больнице № 5. Она награждена орденом Красной Звезды, медалями «За боевые заслуги», «За оборону Сталинграда», «За победу над Германией в Великой Отечественной войне 1941 – 1945 гг. ».</a:t>
            </a: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84472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8705C03-9386-4B39-96F3-474D2571E1EE}"/>
              </a:ext>
            </a:extLst>
          </p:cNvPr>
          <p:cNvSpPr txBox="1"/>
          <p:nvPr/>
        </p:nvSpPr>
        <p:spPr>
          <a:xfrm>
            <a:off x="1475656" y="692696"/>
            <a:ext cx="698477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48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Общими силами…</a:t>
            </a:r>
          </a:p>
        </p:txBody>
      </p:sp>
      <p:sp>
        <p:nvSpPr>
          <p:cNvPr id="3" name="TextBox 2">
            <a:extLst>
              <a:ext uri="{FF2B5EF4-FFF2-40B4-BE49-F238E27FC236}">
                <a16:creationId xmlns:a16="http://schemas.microsoft.com/office/drawing/2014/main" id="{05258F29-CF9E-48C7-8557-4274AA1E109C}"/>
              </a:ext>
            </a:extLst>
          </p:cNvPr>
          <p:cNvSpPr txBox="1"/>
          <p:nvPr/>
        </p:nvSpPr>
        <p:spPr>
          <a:xfrm>
            <a:off x="539552" y="1772816"/>
            <a:ext cx="813690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TextBox 7">
            <a:extLst>
              <a:ext uri="{FF2B5EF4-FFF2-40B4-BE49-F238E27FC236}">
                <a16:creationId xmlns:a16="http://schemas.microsoft.com/office/drawing/2014/main" id="{C1E19F0F-30D5-4585-80ED-216BE3418FA9}"/>
              </a:ext>
            </a:extLst>
          </p:cNvPr>
          <p:cNvSpPr txBox="1"/>
          <p:nvPr/>
        </p:nvSpPr>
        <p:spPr>
          <a:xfrm>
            <a:off x="755576" y="1720840"/>
            <a:ext cx="7704856" cy="3416320"/>
          </a:xfrm>
          <a:prstGeom prst="rect">
            <a:avLst/>
          </a:prstGeom>
          <a:noFill/>
        </p:spPr>
        <p:txBody>
          <a:bodyPr wrap="square">
            <a:spAutoFit/>
          </a:bodyPr>
          <a:lstStyle/>
          <a:p>
            <a:r>
              <a:rPr lang="ru-RU" dirty="0"/>
              <a:t>Начало Великой Отечественной Войны не застало медиков врасплох. Предшествующие военные действия на Дальнем Востоке и в Монголии заставило серьезно задуматься о подготовке к войне. </a:t>
            </a:r>
          </a:p>
          <a:p>
            <a:endParaRPr lang="ru-RU" dirty="0"/>
          </a:p>
          <a:p>
            <a:r>
              <a:rPr lang="ru-RU" dirty="0"/>
              <a:t>Еще в 1933 году в Ленинграде состоялась первая конференция военно-полевой хирургии СССР. На ней обсуждались вопросы хирургической обработки ран, переливания крови, травматического шока и т. д. </a:t>
            </a:r>
          </a:p>
          <a:p>
            <a:endParaRPr lang="ru-RU" dirty="0"/>
          </a:p>
          <a:p>
            <a:r>
              <a:rPr lang="ru-RU" dirty="0"/>
              <a:t>В период с 1940 по 1941 года были разработаны документы, регулирующие медицинскую деятельность во время боевых действий. Среди них «Тезисы по санитарной тактике», «Наставление по санитарной службе в Красной Армии» и инструкции по неотложной хирургии.</a:t>
            </a:r>
          </a:p>
        </p:txBody>
      </p:sp>
    </p:spTree>
    <p:extLst>
      <p:ext uri="{BB962C8B-B14F-4D97-AF65-F5344CB8AC3E}">
        <p14:creationId xmlns:p14="http://schemas.microsoft.com/office/powerpoint/2010/main" val="1749762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8705C03-9386-4B39-96F3-474D2571E1EE}"/>
              </a:ext>
            </a:extLst>
          </p:cNvPr>
          <p:cNvSpPr txBox="1"/>
          <p:nvPr/>
        </p:nvSpPr>
        <p:spPr>
          <a:xfrm>
            <a:off x="1475656" y="692696"/>
            <a:ext cx="698477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48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Общими силами…</a:t>
            </a:r>
          </a:p>
        </p:txBody>
      </p:sp>
      <p:sp>
        <p:nvSpPr>
          <p:cNvPr id="3" name="TextBox 2">
            <a:extLst>
              <a:ext uri="{FF2B5EF4-FFF2-40B4-BE49-F238E27FC236}">
                <a16:creationId xmlns:a16="http://schemas.microsoft.com/office/drawing/2014/main" id="{05258F29-CF9E-48C7-8557-4274AA1E109C}"/>
              </a:ext>
            </a:extLst>
          </p:cNvPr>
          <p:cNvSpPr txBox="1"/>
          <p:nvPr/>
        </p:nvSpPr>
        <p:spPr>
          <a:xfrm>
            <a:off x="539552" y="1772816"/>
            <a:ext cx="813690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TextBox 7">
            <a:extLst>
              <a:ext uri="{FF2B5EF4-FFF2-40B4-BE49-F238E27FC236}">
                <a16:creationId xmlns:a16="http://schemas.microsoft.com/office/drawing/2014/main" id="{C1E19F0F-30D5-4585-80ED-216BE3418FA9}"/>
              </a:ext>
            </a:extLst>
          </p:cNvPr>
          <p:cNvSpPr txBox="1"/>
          <p:nvPr/>
        </p:nvSpPr>
        <p:spPr>
          <a:xfrm>
            <a:off x="719572" y="1628800"/>
            <a:ext cx="7704856" cy="4278094"/>
          </a:xfrm>
          <a:prstGeom prst="rect">
            <a:avLst/>
          </a:prstGeom>
          <a:noFill/>
        </p:spPr>
        <p:txBody>
          <a:bodyPr wrap="square">
            <a:spAutoFit/>
          </a:bodyPr>
          <a:lstStyle/>
          <a:p>
            <a:r>
              <a:rPr lang="ru-RU" sz="1600" dirty="0"/>
              <a:t>Новое поколение врачей изучало технику гипсования, скелетное вытяжение, переливание крови и первичную обработку ран. 9 мая 1941 года был введен в действие «Сборник положений об учреждениях санитарной службы военного времени». Таким образом, к началу Великой Отечественной Войны медицинское обеспечение войск имело вполне сложившуюся систему.</a:t>
            </a:r>
          </a:p>
          <a:p>
            <a:endParaRPr lang="ru-RU" sz="1600" dirty="0"/>
          </a:p>
          <a:p>
            <a:r>
              <a:rPr lang="ru-RU" sz="1600" dirty="0"/>
              <a:t>Сразу после начала войны на фронт были отправлены самые опытные военно-полевые хирурги и высококвалифицированных медицинские сестры. Но вскоре очередь дошла и до резерва. Рук не хватало. Врач В. В. </a:t>
            </a:r>
            <a:r>
              <a:rPr lang="ru-RU" sz="1600" dirty="0" err="1"/>
              <a:t>Кованов</a:t>
            </a:r>
            <a:r>
              <a:rPr lang="ru-RU" sz="1600" dirty="0"/>
              <a:t> вспоминает:</a:t>
            </a:r>
          </a:p>
          <a:p>
            <a:endParaRPr lang="ru-RU" sz="1600" dirty="0"/>
          </a:p>
          <a:p>
            <a:r>
              <a:rPr lang="ru-RU" sz="1600" dirty="0"/>
              <a:t>«В июле 1941 года мне предложили выехать на сортировочный эвакогоспиталь, расположенный в Ярославле, где я должен был занять должность ведущего хирурга." Особую роль в системе оказания медицинской помощи играли госпитали глубокого тыла. В городах они развертывались с расчетом на быстрое рассредоточение раненых по специализированным учреждениям. Это способствовало быстрейшему выздоровлению раненых и возвращению их в строй. Одним из таких пунктов был город Казань.</a:t>
            </a:r>
          </a:p>
        </p:txBody>
      </p:sp>
    </p:spTree>
    <p:extLst>
      <p:ext uri="{BB962C8B-B14F-4D97-AF65-F5344CB8AC3E}">
        <p14:creationId xmlns:p14="http://schemas.microsoft.com/office/powerpoint/2010/main" val="610155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15ECA408-90BE-4F05-9818-28B5894742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604" y="1052736"/>
            <a:ext cx="3564396" cy="2376264"/>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a:extLst>
              <a:ext uri="{FF2B5EF4-FFF2-40B4-BE49-F238E27FC236}">
                <a16:creationId xmlns:a16="http://schemas.microsoft.com/office/drawing/2014/main" id="{07F771DE-CA68-4912-9151-1BA587612D4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016" y="1196752"/>
            <a:ext cx="4108692" cy="2160240"/>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a:extLst>
              <a:ext uri="{FF2B5EF4-FFF2-40B4-BE49-F238E27FC236}">
                <a16:creationId xmlns:a16="http://schemas.microsoft.com/office/drawing/2014/main" id="{95F645EE-537C-42A1-9174-6D85498C36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06316" y="3501009"/>
            <a:ext cx="2819400" cy="2714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8235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8705C03-9386-4B39-96F3-474D2571E1EE}"/>
              </a:ext>
            </a:extLst>
          </p:cNvPr>
          <p:cNvSpPr txBox="1"/>
          <p:nvPr/>
        </p:nvSpPr>
        <p:spPr>
          <a:xfrm>
            <a:off x="1475656" y="692696"/>
            <a:ext cx="698477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48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Общими силами…</a:t>
            </a:r>
          </a:p>
        </p:txBody>
      </p:sp>
      <p:sp>
        <p:nvSpPr>
          <p:cNvPr id="3" name="TextBox 2">
            <a:extLst>
              <a:ext uri="{FF2B5EF4-FFF2-40B4-BE49-F238E27FC236}">
                <a16:creationId xmlns:a16="http://schemas.microsoft.com/office/drawing/2014/main" id="{05258F29-CF9E-48C7-8557-4274AA1E109C}"/>
              </a:ext>
            </a:extLst>
          </p:cNvPr>
          <p:cNvSpPr txBox="1"/>
          <p:nvPr/>
        </p:nvSpPr>
        <p:spPr>
          <a:xfrm>
            <a:off x="539552" y="1772816"/>
            <a:ext cx="813690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TextBox 7">
            <a:extLst>
              <a:ext uri="{FF2B5EF4-FFF2-40B4-BE49-F238E27FC236}">
                <a16:creationId xmlns:a16="http://schemas.microsoft.com/office/drawing/2014/main" id="{C1E19F0F-30D5-4585-80ED-216BE3418FA9}"/>
              </a:ext>
            </a:extLst>
          </p:cNvPr>
          <p:cNvSpPr txBox="1"/>
          <p:nvPr/>
        </p:nvSpPr>
        <p:spPr>
          <a:xfrm>
            <a:off x="719572" y="1844824"/>
            <a:ext cx="7704856" cy="3046988"/>
          </a:xfrm>
          <a:prstGeom prst="rect">
            <a:avLst/>
          </a:prstGeom>
          <a:noFill/>
        </p:spPr>
        <p:txBody>
          <a:bodyPr wrap="square">
            <a:spAutoFit/>
          </a:bodyPr>
          <a:lstStyle/>
          <a:p>
            <a:r>
              <a:rPr lang="ru-RU" sz="1600" dirty="0"/>
              <a:t>Около половины всего медицинского персонала Вооружённых сил в годы Великой Отечественной Войны составляли женщины. Значительная часть из которых были санинструкторы и медицинские сестры. Находясь на передовой, они сыграли особую роль в оказании помощи раненым бойцам. С первых дней войны девушки вытаскивали солдат с того света, не жалея себя. </a:t>
            </a:r>
          </a:p>
          <a:p>
            <a:endParaRPr lang="ru-RU" sz="1600" dirty="0"/>
          </a:p>
          <a:p>
            <a:r>
              <a:rPr lang="ru-RU" sz="1600" dirty="0"/>
              <a:t>Так, 1 августа 1941 года в вечернем сообщении Совинформбюро было сообщено об отличившихся медицинских сестрах. О М. Куликовой, спасшей танкиста, несмотря на собственное ранение. О К. Кудрявцевой и Е. Тихомировой, которые шли в одном строю с бойцами и под огнём оказывали помощь раненым. Десятки тысяч девушек, овладев медицинскими знаниями, пошли в полевые госпитали и больницы спасать советских солдат.</a:t>
            </a:r>
          </a:p>
        </p:txBody>
      </p:sp>
    </p:spTree>
    <p:extLst>
      <p:ext uri="{BB962C8B-B14F-4D97-AF65-F5344CB8AC3E}">
        <p14:creationId xmlns:p14="http://schemas.microsoft.com/office/powerpoint/2010/main" val="385344790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932</Words>
  <Application>Microsoft Office PowerPoint</Application>
  <PresentationFormat>Экран (4:3)</PresentationFormat>
  <Paragraphs>51</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Calibri</vt:lpstr>
      <vt:lpstr>Open Sans</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muzeum</dc:creator>
  <cp:lastModifiedBy>⌐▬_▬ ⌐▬_▬</cp:lastModifiedBy>
  <cp:revision>5</cp:revision>
  <dcterms:created xsi:type="dcterms:W3CDTF">2020-02-27T07:31:02Z</dcterms:created>
  <dcterms:modified xsi:type="dcterms:W3CDTF">2022-04-21T19:10:36Z</dcterms:modified>
</cp:coreProperties>
</file>