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5" r:id="rId5"/>
    <p:sldId id="259" r:id="rId6"/>
    <p:sldId id="261" r:id="rId7"/>
    <p:sldId id="260" r:id="rId8"/>
    <p:sldId id="262" r:id="rId9"/>
    <p:sldId id="263" r:id="rId10"/>
    <p:sldId id="264" r:id="rId11"/>
    <p:sldId id="266" r:id="rId1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1D1D"/>
    <a:srgbClr val="8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101"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81CF11-CD93-4FB0-937E-AAF4E0C4BF0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609BE01-07C3-4696-AD06-787594CDC9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7C9B907-4134-434F-B833-B84BF4E39F02}"/>
              </a:ext>
            </a:extLst>
          </p:cNvPr>
          <p:cNvSpPr>
            <a:spLocks noGrp="1"/>
          </p:cNvSpPr>
          <p:nvPr>
            <p:ph type="dt" sz="half" idx="10"/>
          </p:nvPr>
        </p:nvSpPr>
        <p:spPr/>
        <p:txBody>
          <a:bodyPr/>
          <a:lstStyle/>
          <a:p>
            <a:fld id="{704FAE86-D745-48A9-9186-CD19E8E3DD1E}" type="datetimeFigureOut">
              <a:rPr lang="ru-RU" smtClean="0"/>
              <a:t>20.04.2022</a:t>
            </a:fld>
            <a:endParaRPr lang="ru-RU"/>
          </a:p>
        </p:txBody>
      </p:sp>
      <p:sp>
        <p:nvSpPr>
          <p:cNvPr id="5" name="Нижний колонтитул 4">
            <a:extLst>
              <a:ext uri="{FF2B5EF4-FFF2-40B4-BE49-F238E27FC236}">
                <a16:creationId xmlns:a16="http://schemas.microsoft.com/office/drawing/2014/main" id="{3FC3F5BA-E30D-41FF-AE44-9FAD8D69CCF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A26D1F8-B6E9-406A-A043-91F623377D11}"/>
              </a:ext>
            </a:extLst>
          </p:cNvPr>
          <p:cNvSpPr>
            <a:spLocks noGrp="1"/>
          </p:cNvSpPr>
          <p:nvPr>
            <p:ph type="sldNum" sz="quarter" idx="12"/>
          </p:nvPr>
        </p:nvSpPr>
        <p:spPr/>
        <p:txBody>
          <a:bodyPr/>
          <a:lstStyle/>
          <a:p>
            <a:fld id="{BC478AC6-4FD5-494E-A174-867A472C277F}" type="slidenum">
              <a:rPr lang="ru-RU" smtClean="0"/>
              <a:t>‹#›</a:t>
            </a:fld>
            <a:endParaRPr lang="ru-RU"/>
          </a:p>
        </p:txBody>
      </p:sp>
    </p:spTree>
    <p:extLst>
      <p:ext uri="{BB962C8B-B14F-4D97-AF65-F5344CB8AC3E}">
        <p14:creationId xmlns:p14="http://schemas.microsoft.com/office/powerpoint/2010/main" val="2812591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58AE4A-42E4-496D-B45A-160C983E2CD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BD24B3E-24AF-4FE1-8A27-4AB02C1EE42D}"/>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391B15A-904C-490B-BBC4-525B5E0C65D4}"/>
              </a:ext>
            </a:extLst>
          </p:cNvPr>
          <p:cNvSpPr>
            <a:spLocks noGrp="1"/>
          </p:cNvSpPr>
          <p:nvPr>
            <p:ph type="dt" sz="half" idx="10"/>
          </p:nvPr>
        </p:nvSpPr>
        <p:spPr/>
        <p:txBody>
          <a:bodyPr/>
          <a:lstStyle/>
          <a:p>
            <a:fld id="{704FAE86-D745-48A9-9186-CD19E8E3DD1E}" type="datetimeFigureOut">
              <a:rPr lang="ru-RU" smtClean="0"/>
              <a:t>20.04.2022</a:t>
            </a:fld>
            <a:endParaRPr lang="ru-RU"/>
          </a:p>
        </p:txBody>
      </p:sp>
      <p:sp>
        <p:nvSpPr>
          <p:cNvPr id="5" name="Нижний колонтитул 4">
            <a:extLst>
              <a:ext uri="{FF2B5EF4-FFF2-40B4-BE49-F238E27FC236}">
                <a16:creationId xmlns:a16="http://schemas.microsoft.com/office/drawing/2014/main" id="{78385D80-41C5-4FA0-9FB9-DCF40CD5A8D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A36F5DF-C8B1-4E3A-A11F-87975C3AE5FD}"/>
              </a:ext>
            </a:extLst>
          </p:cNvPr>
          <p:cNvSpPr>
            <a:spLocks noGrp="1"/>
          </p:cNvSpPr>
          <p:nvPr>
            <p:ph type="sldNum" sz="quarter" idx="12"/>
          </p:nvPr>
        </p:nvSpPr>
        <p:spPr/>
        <p:txBody>
          <a:bodyPr/>
          <a:lstStyle/>
          <a:p>
            <a:fld id="{BC478AC6-4FD5-494E-A174-867A472C277F}" type="slidenum">
              <a:rPr lang="ru-RU" smtClean="0"/>
              <a:t>‹#›</a:t>
            </a:fld>
            <a:endParaRPr lang="ru-RU"/>
          </a:p>
        </p:txBody>
      </p:sp>
    </p:spTree>
    <p:extLst>
      <p:ext uri="{BB962C8B-B14F-4D97-AF65-F5344CB8AC3E}">
        <p14:creationId xmlns:p14="http://schemas.microsoft.com/office/powerpoint/2010/main" val="281775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A22309D-6BCA-48C0-895E-F4E59A65A3CE}"/>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257FCBE-5DC0-4DA8-A1AF-51246EEF8099}"/>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931D4A5-DCC2-4BD1-9702-3302336CC5C1}"/>
              </a:ext>
            </a:extLst>
          </p:cNvPr>
          <p:cNvSpPr>
            <a:spLocks noGrp="1"/>
          </p:cNvSpPr>
          <p:nvPr>
            <p:ph type="dt" sz="half" idx="10"/>
          </p:nvPr>
        </p:nvSpPr>
        <p:spPr/>
        <p:txBody>
          <a:bodyPr/>
          <a:lstStyle/>
          <a:p>
            <a:fld id="{704FAE86-D745-48A9-9186-CD19E8E3DD1E}" type="datetimeFigureOut">
              <a:rPr lang="ru-RU" smtClean="0"/>
              <a:t>20.04.2022</a:t>
            </a:fld>
            <a:endParaRPr lang="ru-RU"/>
          </a:p>
        </p:txBody>
      </p:sp>
      <p:sp>
        <p:nvSpPr>
          <p:cNvPr id="5" name="Нижний колонтитул 4">
            <a:extLst>
              <a:ext uri="{FF2B5EF4-FFF2-40B4-BE49-F238E27FC236}">
                <a16:creationId xmlns:a16="http://schemas.microsoft.com/office/drawing/2014/main" id="{F6A0BDED-D6FD-45D0-B67B-5F8C0F869DD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30FAE9D-64A4-47CB-B3E2-DD99E05AB4D3}"/>
              </a:ext>
            </a:extLst>
          </p:cNvPr>
          <p:cNvSpPr>
            <a:spLocks noGrp="1"/>
          </p:cNvSpPr>
          <p:nvPr>
            <p:ph type="sldNum" sz="quarter" idx="12"/>
          </p:nvPr>
        </p:nvSpPr>
        <p:spPr/>
        <p:txBody>
          <a:bodyPr/>
          <a:lstStyle/>
          <a:p>
            <a:fld id="{BC478AC6-4FD5-494E-A174-867A472C277F}" type="slidenum">
              <a:rPr lang="ru-RU" smtClean="0"/>
              <a:t>‹#›</a:t>
            </a:fld>
            <a:endParaRPr lang="ru-RU"/>
          </a:p>
        </p:txBody>
      </p:sp>
    </p:spTree>
    <p:extLst>
      <p:ext uri="{BB962C8B-B14F-4D97-AF65-F5344CB8AC3E}">
        <p14:creationId xmlns:p14="http://schemas.microsoft.com/office/powerpoint/2010/main" val="4170199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E60404-F0E7-430C-A46A-294F16A5DA8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79AAC78-F350-4078-A512-C59F6DDF6BC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D21D985-A21B-4172-B5DD-86522E12CFC2}"/>
              </a:ext>
            </a:extLst>
          </p:cNvPr>
          <p:cNvSpPr>
            <a:spLocks noGrp="1"/>
          </p:cNvSpPr>
          <p:nvPr>
            <p:ph type="dt" sz="half" idx="10"/>
          </p:nvPr>
        </p:nvSpPr>
        <p:spPr/>
        <p:txBody>
          <a:bodyPr/>
          <a:lstStyle/>
          <a:p>
            <a:fld id="{704FAE86-D745-48A9-9186-CD19E8E3DD1E}" type="datetimeFigureOut">
              <a:rPr lang="ru-RU" smtClean="0"/>
              <a:t>20.04.2022</a:t>
            </a:fld>
            <a:endParaRPr lang="ru-RU"/>
          </a:p>
        </p:txBody>
      </p:sp>
      <p:sp>
        <p:nvSpPr>
          <p:cNvPr id="5" name="Нижний колонтитул 4">
            <a:extLst>
              <a:ext uri="{FF2B5EF4-FFF2-40B4-BE49-F238E27FC236}">
                <a16:creationId xmlns:a16="http://schemas.microsoft.com/office/drawing/2014/main" id="{DF145012-093F-48F5-AB95-2BB3F883266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A93169F-6193-444F-9AF6-3680582B89C6}"/>
              </a:ext>
            </a:extLst>
          </p:cNvPr>
          <p:cNvSpPr>
            <a:spLocks noGrp="1"/>
          </p:cNvSpPr>
          <p:nvPr>
            <p:ph type="sldNum" sz="quarter" idx="12"/>
          </p:nvPr>
        </p:nvSpPr>
        <p:spPr/>
        <p:txBody>
          <a:bodyPr/>
          <a:lstStyle/>
          <a:p>
            <a:fld id="{BC478AC6-4FD5-494E-A174-867A472C277F}" type="slidenum">
              <a:rPr lang="ru-RU" smtClean="0"/>
              <a:t>‹#›</a:t>
            </a:fld>
            <a:endParaRPr lang="ru-RU"/>
          </a:p>
        </p:txBody>
      </p:sp>
    </p:spTree>
    <p:extLst>
      <p:ext uri="{BB962C8B-B14F-4D97-AF65-F5344CB8AC3E}">
        <p14:creationId xmlns:p14="http://schemas.microsoft.com/office/powerpoint/2010/main" val="2602438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782E36-E61A-4110-88F3-C5687AE85572}"/>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0D25E8FF-3A33-4765-BB21-D160A45716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6DD7006-3DF5-4E8D-A56A-211140E53FAE}"/>
              </a:ext>
            </a:extLst>
          </p:cNvPr>
          <p:cNvSpPr>
            <a:spLocks noGrp="1"/>
          </p:cNvSpPr>
          <p:nvPr>
            <p:ph type="dt" sz="half" idx="10"/>
          </p:nvPr>
        </p:nvSpPr>
        <p:spPr/>
        <p:txBody>
          <a:bodyPr/>
          <a:lstStyle/>
          <a:p>
            <a:fld id="{704FAE86-D745-48A9-9186-CD19E8E3DD1E}" type="datetimeFigureOut">
              <a:rPr lang="ru-RU" smtClean="0"/>
              <a:t>20.04.2022</a:t>
            </a:fld>
            <a:endParaRPr lang="ru-RU"/>
          </a:p>
        </p:txBody>
      </p:sp>
      <p:sp>
        <p:nvSpPr>
          <p:cNvPr id="5" name="Нижний колонтитул 4">
            <a:extLst>
              <a:ext uri="{FF2B5EF4-FFF2-40B4-BE49-F238E27FC236}">
                <a16:creationId xmlns:a16="http://schemas.microsoft.com/office/drawing/2014/main" id="{1B2921D1-19F2-461D-962D-AC118C042AF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F94811B-2D52-4A65-ADEB-0C986FE2D81B}"/>
              </a:ext>
            </a:extLst>
          </p:cNvPr>
          <p:cNvSpPr>
            <a:spLocks noGrp="1"/>
          </p:cNvSpPr>
          <p:nvPr>
            <p:ph type="sldNum" sz="quarter" idx="12"/>
          </p:nvPr>
        </p:nvSpPr>
        <p:spPr/>
        <p:txBody>
          <a:bodyPr/>
          <a:lstStyle/>
          <a:p>
            <a:fld id="{BC478AC6-4FD5-494E-A174-867A472C277F}" type="slidenum">
              <a:rPr lang="ru-RU" smtClean="0"/>
              <a:t>‹#›</a:t>
            </a:fld>
            <a:endParaRPr lang="ru-RU"/>
          </a:p>
        </p:txBody>
      </p:sp>
    </p:spTree>
    <p:extLst>
      <p:ext uri="{BB962C8B-B14F-4D97-AF65-F5344CB8AC3E}">
        <p14:creationId xmlns:p14="http://schemas.microsoft.com/office/powerpoint/2010/main" val="3135809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013485-7A8F-4537-BD3D-F07F02204EB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B87DB3D-4236-4BAC-BBFE-7E8D970BC52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523C264-99F6-46CB-83B9-6994F0C390D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40133B1F-3A25-453C-B7A6-9C4F278E5363}"/>
              </a:ext>
            </a:extLst>
          </p:cNvPr>
          <p:cNvSpPr>
            <a:spLocks noGrp="1"/>
          </p:cNvSpPr>
          <p:nvPr>
            <p:ph type="dt" sz="half" idx="10"/>
          </p:nvPr>
        </p:nvSpPr>
        <p:spPr/>
        <p:txBody>
          <a:bodyPr/>
          <a:lstStyle/>
          <a:p>
            <a:fld id="{704FAE86-D745-48A9-9186-CD19E8E3DD1E}" type="datetimeFigureOut">
              <a:rPr lang="ru-RU" smtClean="0"/>
              <a:t>20.04.2022</a:t>
            </a:fld>
            <a:endParaRPr lang="ru-RU"/>
          </a:p>
        </p:txBody>
      </p:sp>
      <p:sp>
        <p:nvSpPr>
          <p:cNvPr id="6" name="Нижний колонтитул 5">
            <a:extLst>
              <a:ext uri="{FF2B5EF4-FFF2-40B4-BE49-F238E27FC236}">
                <a16:creationId xmlns:a16="http://schemas.microsoft.com/office/drawing/2014/main" id="{C0D5C4FC-7B98-4837-BDDA-B60EB29E5A1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044D773-B818-4A32-830A-665BED409836}"/>
              </a:ext>
            </a:extLst>
          </p:cNvPr>
          <p:cNvSpPr>
            <a:spLocks noGrp="1"/>
          </p:cNvSpPr>
          <p:nvPr>
            <p:ph type="sldNum" sz="quarter" idx="12"/>
          </p:nvPr>
        </p:nvSpPr>
        <p:spPr/>
        <p:txBody>
          <a:bodyPr/>
          <a:lstStyle/>
          <a:p>
            <a:fld id="{BC478AC6-4FD5-494E-A174-867A472C277F}" type="slidenum">
              <a:rPr lang="ru-RU" smtClean="0"/>
              <a:t>‹#›</a:t>
            </a:fld>
            <a:endParaRPr lang="ru-RU"/>
          </a:p>
        </p:txBody>
      </p:sp>
    </p:spTree>
    <p:extLst>
      <p:ext uri="{BB962C8B-B14F-4D97-AF65-F5344CB8AC3E}">
        <p14:creationId xmlns:p14="http://schemas.microsoft.com/office/powerpoint/2010/main" val="2736573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427A4D-63FC-4EFA-954E-5904AE02A587}"/>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12B6C38-D78A-432B-BDBF-DA7E53A4CE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CA5263D-A4A3-4FC1-BE6D-0FC6F9A92FB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4ED6C80-066C-4178-A420-071A489F0A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787EED0-16C3-4EE1-94AA-7F9B88909C3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AF379EA-B191-466C-B3AB-8E9C9751AF69}"/>
              </a:ext>
            </a:extLst>
          </p:cNvPr>
          <p:cNvSpPr>
            <a:spLocks noGrp="1"/>
          </p:cNvSpPr>
          <p:nvPr>
            <p:ph type="dt" sz="half" idx="10"/>
          </p:nvPr>
        </p:nvSpPr>
        <p:spPr/>
        <p:txBody>
          <a:bodyPr/>
          <a:lstStyle/>
          <a:p>
            <a:fld id="{704FAE86-D745-48A9-9186-CD19E8E3DD1E}" type="datetimeFigureOut">
              <a:rPr lang="ru-RU" smtClean="0"/>
              <a:t>20.04.2022</a:t>
            </a:fld>
            <a:endParaRPr lang="ru-RU"/>
          </a:p>
        </p:txBody>
      </p:sp>
      <p:sp>
        <p:nvSpPr>
          <p:cNvPr id="8" name="Нижний колонтитул 7">
            <a:extLst>
              <a:ext uri="{FF2B5EF4-FFF2-40B4-BE49-F238E27FC236}">
                <a16:creationId xmlns:a16="http://schemas.microsoft.com/office/drawing/2014/main" id="{8A8D6270-46C3-4496-97F0-EF2788EE6A49}"/>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1C0220E7-C62F-4D2D-8DF6-EC53C3CF06FB}"/>
              </a:ext>
            </a:extLst>
          </p:cNvPr>
          <p:cNvSpPr>
            <a:spLocks noGrp="1"/>
          </p:cNvSpPr>
          <p:nvPr>
            <p:ph type="sldNum" sz="quarter" idx="12"/>
          </p:nvPr>
        </p:nvSpPr>
        <p:spPr/>
        <p:txBody>
          <a:bodyPr/>
          <a:lstStyle/>
          <a:p>
            <a:fld id="{BC478AC6-4FD5-494E-A174-867A472C277F}" type="slidenum">
              <a:rPr lang="ru-RU" smtClean="0"/>
              <a:t>‹#›</a:t>
            </a:fld>
            <a:endParaRPr lang="ru-RU"/>
          </a:p>
        </p:txBody>
      </p:sp>
    </p:spTree>
    <p:extLst>
      <p:ext uri="{BB962C8B-B14F-4D97-AF65-F5344CB8AC3E}">
        <p14:creationId xmlns:p14="http://schemas.microsoft.com/office/powerpoint/2010/main" val="3186046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C9D0DA-AD17-43CA-B980-823A2AB0589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466423F-8377-47DB-827B-934A9C03BC6C}"/>
              </a:ext>
            </a:extLst>
          </p:cNvPr>
          <p:cNvSpPr>
            <a:spLocks noGrp="1"/>
          </p:cNvSpPr>
          <p:nvPr>
            <p:ph type="dt" sz="half" idx="10"/>
          </p:nvPr>
        </p:nvSpPr>
        <p:spPr/>
        <p:txBody>
          <a:bodyPr/>
          <a:lstStyle/>
          <a:p>
            <a:fld id="{704FAE86-D745-48A9-9186-CD19E8E3DD1E}" type="datetimeFigureOut">
              <a:rPr lang="ru-RU" smtClean="0"/>
              <a:t>20.04.2022</a:t>
            </a:fld>
            <a:endParaRPr lang="ru-RU"/>
          </a:p>
        </p:txBody>
      </p:sp>
      <p:sp>
        <p:nvSpPr>
          <p:cNvPr id="4" name="Нижний колонтитул 3">
            <a:extLst>
              <a:ext uri="{FF2B5EF4-FFF2-40B4-BE49-F238E27FC236}">
                <a16:creationId xmlns:a16="http://schemas.microsoft.com/office/drawing/2014/main" id="{47C74FBF-ECAF-4AE3-B724-EF09425A9C67}"/>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346EDAE-2614-4872-9D96-C5D4CE7B8A44}"/>
              </a:ext>
            </a:extLst>
          </p:cNvPr>
          <p:cNvSpPr>
            <a:spLocks noGrp="1"/>
          </p:cNvSpPr>
          <p:nvPr>
            <p:ph type="sldNum" sz="quarter" idx="12"/>
          </p:nvPr>
        </p:nvSpPr>
        <p:spPr/>
        <p:txBody>
          <a:bodyPr/>
          <a:lstStyle/>
          <a:p>
            <a:fld id="{BC478AC6-4FD5-494E-A174-867A472C277F}" type="slidenum">
              <a:rPr lang="ru-RU" smtClean="0"/>
              <a:t>‹#›</a:t>
            </a:fld>
            <a:endParaRPr lang="ru-RU"/>
          </a:p>
        </p:txBody>
      </p:sp>
    </p:spTree>
    <p:extLst>
      <p:ext uri="{BB962C8B-B14F-4D97-AF65-F5344CB8AC3E}">
        <p14:creationId xmlns:p14="http://schemas.microsoft.com/office/powerpoint/2010/main" val="1053141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DB70454-8744-4CC3-AEC6-056BC25C528A}"/>
              </a:ext>
            </a:extLst>
          </p:cNvPr>
          <p:cNvSpPr>
            <a:spLocks noGrp="1"/>
          </p:cNvSpPr>
          <p:nvPr>
            <p:ph type="dt" sz="half" idx="10"/>
          </p:nvPr>
        </p:nvSpPr>
        <p:spPr/>
        <p:txBody>
          <a:bodyPr/>
          <a:lstStyle/>
          <a:p>
            <a:fld id="{704FAE86-D745-48A9-9186-CD19E8E3DD1E}" type="datetimeFigureOut">
              <a:rPr lang="ru-RU" smtClean="0"/>
              <a:t>20.04.2022</a:t>
            </a:fld>
            <a:endParaRPr lang="ru-RU"/>
          </a:p>
        </p:txBody>
      </p:sp>
      <p:sp>
        <p:nvSpPr>
          <p:cNvPr id="3" name="Нижний колонтитул 2">
            <a:extLst>
              <a:ext uri="{FF2B5EF4-FFF2-40B4-BE49-F238E27FC236}">
                <a16:creationId xmlns:a16="http://schemas.microsoft.com/office/drawing/2014/main" id="{5A875BC6-E9EB-49C4-981E-FDEAA6A60883}"/>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750E82B9-1BE8-42CC-BAA5-E3D687AD73D6}"/>
              </a:ext>
            </a:extLst>
          </p:cNvPr>
          <p:cNvSpPr>
            <a:spLocks noGrp="1"/>
          </p:cNvSpPr>
          <p:nvPr>
            <p:ph type="sldNum" sz="quarter" idx="12"/>
          </p:nvPr>
        </p:nvSpPr>
        <p:spPr/>
        <p:txBody>
          <a:bodyPr/>
          <a:lstStyle/>
          <a:p>
            <a:fld id="{BC478AC6-4FD5-494E-A174-867A472C277F}" type="slidenum">
              <a:rPr lang="ru-RU" smtClean="0"/>
              <a:t>‹#›</a:t>
            </a:fld>
            <a:endParaRPr lang="ru-RU"/>
          </a:p>
        </p:txBody>
      </p:sp>
    </p:spTree>
    <p:extLst>
      <p:ext uri="{BB962C8B-B14F-4D97-AF65-F5344CB8AC3E}">
        <p14:creationId xmlns:p14="http://schemas.microsoft.com/office/powerpoint/2010/main" val="416662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4D6518-67AC-494F-88EA-748868D2A6C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FD06917-DCCA-4F14-8F8F-A3519D34FE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50DC0B9-1C96-45C1-9CE6-EECBBB1F4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7C77AC1-19BC-4285-975E-D85E50928AED}"/>
              </a:ext>
            </a:extLst>
          </p:cNvPr>
          <p:cNvSpPr>
            <a:spLocks noGrp="1"/>
          </p:cNvSpPr>
          <p:nvPr>
            <p:ph type="dt" sz="half" idx="10"/>
          </p:nvPr>
        </p:nvSpPr>
        <p:spPr/>
        <p:txBody>
          <a:bodyPr/>
          <a:lstStyle/>
          <a:p>
            <a:fld id="{704FAE86-D745-48A9-9186-CD19E8E3DD1E}" type="datetimeFigureOut">
              <a:rPr lang="ru-RU" smtClean="0"/>
              <a:t>20.04.2022</a:t>
            </a:fld>
            <a:endParaRPr lang="ru-RU"/>
          </a:p>
        </p:txBody>
      </p:sp>
      <p:sp>
        <p:nvSpPr>
          <p:cNvPr id="6" name="Нижний колонтитул 5">
            <a:extLst>
              <a:ext uri="{FF2B5EF4-FFF2-40B4-BE49-F238E27FC236}">
                <a16:creationId xmlns:a16="http://schemas.microsoft.com/office/drawing/2014/main" id="{7ADF94D7-0E3F-4029-91BB-2C1EECA8E7F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4F1E86C-8FF2-4B3E-BC0B-6B731C01C366}"/>
              </a:ext>
            </a:extLst>
          </p:cNvPr>
          <p:cNvSpPr>
            <a:spLocks noGrp="1"/>
          </p:cNvSpPr>
          <p:nvPr>
            <p:ph type="sldNum" sz="quarter" idx="12"/>
          </p:nvPr>
        </p:nvSpPr>
        <p:spPr/>
        <p:txBody>
          <a:bodyPr/>
          <a:lstStyle/>
          <a:p>
            <a:fld id="{BC478AC6-4FD5-494E-A174-867A472C277F}" type="slidenum">
              <a:rPr lang="ru-RU" smtClean="0"/>
              <a:t>‹#›</a:t>
            </a:fld>
            <a:endParaRPr lang="ru-RU"/>
          </a:p>
        </p:txBody>
      </p:sp>
    </p:spTree>
    <p:extLst>
      <p:ext uri="{BB962C8B-B14F-4D97-AF65-F5344CB8AC3E}">
        <p14:creationId xmlns:p14="http://schemas.microsoft.com/office/powerpoint/2010/main" val="102480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FDE4CA-1A5A-4E9D-BB0A-42BCA922E35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49783784-A915-417C-86C8-68D9213DF0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2112C5E6-E749-412F-B23B-42513895B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902AC20-0F19-48BB-A133-FCFFE2AE51CE}"/>
              </a:ext>
            </a:extLst>
          </p:cNvPr>
          <p:cNvSpPr>
            <a:spLocks noGrp="1"/>
          </p:cNvSpPr>
          <p:nvPr>
            <p:ph type="dt" sz="half" idx="10"/>
          </p:nvPr>
        </p:nvSpPr>
        <p:spPr/>
        <p:txBody>
          <a:bodyPr/>
          <a:lstStyle/>
          <a:p>
            <a:fld id="{704FAE86-D745-48A9-9186-CD19E8E3DD1E}" type="datetimeFigureOut">
              <a:rPr lang="ru-RU" smtClean="0"/>
              <a:t>20.04.2022</a:t>
            </a:fld>
            <a:endParaRPr lang="ru-RU"/>
          </a:p>
        </p:txBody>
      </p:sp>
      <p:sp>
        <p:nvSpPr>
          <p:cNvPr id="6" name="Нижний колонтитул 5">
            <a:extLst>
              <a:ext uri="{FF2B5EF4-FFF2-40B4-BE49-F238E27FC236}">
                <a16:creationId xmlns:a16="http://schemas.microsoft.com/office/drawing/2014/main" id="{393F25E7-7D55-4C82-A031-34CAAB42D7E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02B3B7F-3F3C-4F49-B8AC-37314D88D116}"/>
              </a:ext>
            </a:extLst>
          </p:cNvPr>
          <p:cNvSpPr>
            <a:spLocks noGrp="1"/>
          </p:cNvSpPr>
          <p:nvPr>
            <p:ph type="sldNum" sz="quarter" idx="12"/>
          </p:nvPr>
        </p:nvSpPr>
        <p:spPr/>
        <p:txBody>
          <a:bodyPr/>
          <a:lstStyle/>
          <a:p>
            <a:fld id="{BC478AC6-4FD5-494E-A174-867A472C277F}" type="slidenum">
              <a:rPr lang="ru-RU" smtClean="0"/>
              <a:t>‹#›</a:t>
            </a:fld>
            <a:endParaRPr lang="ru-RU"/>
          </a:p>
        </p:txBody>
      </p:sp>
    </p:spTree>
    <p:extLst>
      <p:ext uri="{BB962C8B-B14F-4D97-AF65-F5344CB8AC3E}">
        <p14:creationId xmlns:p14="http://schemas.microsoft.com/office/powerpoint/2010/main" val="704629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B18ED7-37DE-4B12-AF3E-83E454566C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021FA6E2-69EF-4D2C-A861-C2C18C5E3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5DAAFE7-ECDC-4DAB-BF72-9B8469136A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4FAE86-D745-48A9-9186-CD19E8E3DD1E}" type="datetimeFigureOut">
              <a:rPr lang="ru-RU" smtClean="0"/>
              <a:t>20.04.2022</a:t>
            </a:fld>
            <a:endParaRPr lang="ru-RU"/>
          </a:p>
        </p:txBody>
      </p:sp>
      <p:sp>
        <p:nvSpPr>
          <p:cNvPr id="5" name="Нижний колонтитул 4">
            <a:extLst>
              <a:ext uri="{FF2B5EF4-FFF2-40B4-BE49-F238E27FC236}">
                <a16:creationId xmlns:a16="http://schemas.microsoft.com/office/drawing/2014/main" id="{F1D13820-949C-4916-9F34-A4FB59F0C1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06BC79A-8494-4882-8547-4C3CB19752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478AC6-4FD5-494E-A174-867A472C277F}" type="slidenum">
              <a:rPr lang="ru-RU" smtClean="0"/>
              <a:t>‹#›</a:t>
            </a:fld>
            <a:endParaRPr lang="ru-RU"/>
          </a:p>
        </p:txBody>
      </p:sp>
    </p:spTree>
    <p:extLst>
      <p:ext uri="{BB962C8B-B14F-4D97-AF65-F5344CB8AC3E}">
        <p14:creationId xmlns:p14="http://schemas.microsoft.com/office/powerpoint/2010/main" val="3468856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5.png"/><Relationship Id="rId4" Type="http://schemas.microsoft.com/office/2007/relationships/hdphoto" Target="../media/hdphoto1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9.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8.png"/><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6C39A83A-DF26-45ED-8D9C-B2659DB192AD}"/>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1487F150-92B9-4607-9B55-5AFAA0B9681B}"/>
              </a:ext>
            </a:extLst>
          </p:cNvPr>
          <p:cNvSpPr>
            <a:spLocks noGrp="1"/>
          </p:cNvSpPr>
          <p:nvPr>
            <p:ph type="ctrTitle"/>
          </p:nvPr>
        </p:nvSpPr>
        <p:spPr>
          <a:xfrm>
            <a:off x="128629" y="837937"/>
            <a:ext cx="8243584" cy="2591063"/>
          </a:xfrm>
          <a:effectLst>
            <a:outerShdw blurRad="50800" dist="50800" dir="5400000" algn="ctr" rotWithShape="0">
              <a:schemeClr val="tx1">
                <a:lumMod val="85000"/>
                <a:lumOff val="15000"/>
              </a:schemeClr>
            </a:outerShdw>
          </a:effectLst>
        </p:spPr>
        <p:txBody>
          <a:bodyPr>
            <a:normAutofit/>
          </a:bodyPr>
          <a:lstStyle/>
          <a:p>
            <a:r>
              <a:rPr lang="ru-RU" b="1" dirty="0">
                <a:solidFill>
                  <a:srgbClr val="8E0000"/>
                </a:solidFill>
                <a:effectLst>
                  <a:outerShdw blurRad="38100" dist="38100" dir="2700000" algn="tl">
                    <a:srgbClr val="000000">
                      <a:alpha val="43137"/>
                    </a:srgbClr>
                  </a:outerShdw>
                </a:effectLst>
              </a:rPr>
              <a:t>Женщины-врачи во время Великой Отечественной войны</a:t>
            </a:r>
          </a:p>
        </p:txBody>
      </p:sp>
      <p:sp>
        <p:nvSpPr>
          <p:cNvPr id="3" name="Подзаголовок 2">
            <a:extLst>
              <a:ext uri="{FF2B5EF4-FFF2-40B4-BE49-F238E27FC236}">
                <a16:creationId xmlns:a16="http://schemas.microsoft.com/office/drawing/2014/main" id="{6A50ACA8-BB76-4382-BB2D-BBE1D2255173}"/>
              </a:ext>
            </a:extLst>
          </p:cNvPr>
          <p:cNvSpPr>
            <a:spLocks noGrp="1"/>
          </p:cNvSpPr>
          <p:nvPr>
            <p:ph type="subTitle" idx="1"/>
          </p:nvPr>
        </p:nvSpPr>
        <p:spPr>
          <a:xfrm>
            <a:off x="413197" y="3868419"/>
            <a:ext cx="7024828" cy="2293390"/>
          </a:xfrm>
          <a:effectLst>
            <a:outerShdw blurRad="50800" dist="50800" dir="5400000" algn="ctr" rotWithShape="0">
              <a:schemeClr val="bg1"/>
            </a:outerShdw>
          </a:effectLst>
        </p:spPr>
        <p:txBody>
          <a:bodyPr>
            <a:normAutofit lnSpcReduction="10000"/>
          </a:bodyPr>
          <a:lstStyle/>
          <a:p>
            <a:r>
              <a:rPr lang="ru-RU" dirty="0">
                <a:effectLst>
                  <a:outerShdw blurRad="38100" dist="38100" dir="2700000" algn="tl">
                    <a:srgbClr val="000000">
                      <a:alpha val="43137"/>
                    </a:srgbClr>
                  </a:outerShdw>
                </a:effectLst>
                <a:latin typeface="+mj-lt"/>
              </a:rPr>
              <a:t>Сотни тысяч женщин были призваны в военно-медицинские учреждения санитарной службы Советской Армии. По линии Красного Креста 300 тысяч женщин получили специальности медицинских сестер, столько же - санитарок, свыше 500 тысяч - сандружинниц местной противовоздушной обороны</a:t>
            </a:r>
          </a:p>
        </p:txBody>
      </p:sp>
      <p:pic>
        <p:nvPicPr>
          <p:cNvPr id="8" name="Рисунок 7">
            <a:extLst>
              <a:ext uri="{FF2B5EF4-FFF2-40B4-BE49-F238E27FC236}">
                <a16:creationId xmlns:a16="http://schemas.microsoft.com/office/drawing/2014/main" id="{AC1D2D95-FEB4-4318-9E23-3EE3DDB5287F}"/>
              </a:ext>
            </a:extLst>
          </p:cNvPr>
          <p:cNvPicPr>
            <a:picLocks noChangeAspect="1"/>
          </p:cNvPicPr>
          <p:nvPr/>
        </p:nvPicPr>
        <p:blipFill rotWithShape="1">
          <a:blip r:embed="rId3">
            <a:duotone>
              <a:prstClr val="black"/>
              <a:srgbClr val="FF0000">
                <a:tint val="45000"/>
                <a:satMod val="400000"/>
              </a:srgbClr>
            </a:duotone>
            <a:alphaModFix amt="70000"/>
            <a:extLst>
              <a:ext uri="{BEBA8EAE-BF5A-486C-A8C5-ECC9F3942E4B}">
                <a14:imgProps xmlns:a14="http://schemas.microsoft.com/office/drawing/2010/main">
                  <a14:imgLayer r:embed="rId4">
                    <a14:imgEffect>
                      <a14:artisticBlur radius="57"/>
                    </a14:imgEffect>
                  </a14:imgLayer>
                </a14:imgProps>
              </a:ext>
            </a:extLst>
          </a:blip>
          <a:srcRect r="7477"/>
          <a:stretch/>
        </p:blipFill>
        <p:spPr>
          <a:xfrm>
            <a:off x="7313159" y="28488"/>
            <a:ext cx="4878842" cy="6801024"/>
          </a:xfrm>
          <a:prstGeom prst="rect">
            <a:avLst/>
          </a:prstGeom>
        </p:spPr>
      </p:pic>
      <p:pic>
        <p:nvPicPr>
          <p:cNvPr id="6" name="Рисунок 5">
            <a:extLst>
              <a:ext uri="{FF2B5EF4-FFF2-40B4-BE49-F238E27FC236}">
                <a16:creationId xmlns:a16="http://schemas.microsoft.com/office/drawing/2014/main" id="{3B505EDE-0856-42B4-9701-8E52902E6263}"/>
              </a:ext>
            </a:extLst>
          </p:cNvPr>
          <p:cNvPicPr>
            <a:picLocks noChangeAspect="1"/>
          </p:cNvPicPr>
          <p:nvPr/>
        </p:nvPicPr>
        <p:blipFill rotWithShape="1">
          <a:blip r:embed="rId5">
            <a:extLst>
              <a:ext uri="{28A0092B-C50C-407E-A947-70E740481C1C}">
                <a14:useLocalDpi xmlns:a14="http://schemas.microsoft.com/office/drawing/2010/main" val="0"/>
              </a:ext>
            </a:extLst>
          </a:blip>
          <a:srcRect t="8466"/>
          <a:stretch/>
        </p:blipFill>
        <p:spPr>
          <a:xfrm>
            <a:off x="7015993" y="213046"/>
            <a:ext cx="5176007" cy="6673442"/>
          </a:xfrm>
          <a:prstGeom prst="rect">
            <a:avLst/>
          </a:prstGeom>
          <a:effectLst>
            <a:softEdge rad="31750"/>
          </a:effectLst>
        </p:spPr>
      </p:pic>
      <p:sp>
        <p:nvSpPr>
          <p:cNvPr id="9" name="Равнобедренный треугольник 8">
            <a:extLst>
              <a:ext uri="{FF2B5EF4-FFF2-40B4-BE49-F238E27FC236}">
                <a16:creationId xmlns:a16="http://schemas.microsoft.com/office/drawing/2014/main" id="{B1C014CC-D73A-4B4B-A04E-968EC149D910}"/>
              </a:ext>
            </a:extLst>
          </p:cNvPr>
          <p:cNvSpPr/>
          <p:nvPr/>
        </p:nvSpPr>
        <p:spPr>
          <a:xfrm rot="5400000">
            <a:off x="633845" y="3961612"/>
            <a:ext cx="218209" cy="184558"/>
          </a:xfrm>
          <a:prstGeom prst="triangle">
            <a:avLst/>
          </a:prstGeom>
          <a:solidFill>
            <a:srgbClr val="8E000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98258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9CE975DA-EA9A-434A-B735-30E295CCA4E0}"/>
              </a:ext>
            </a:extLst>
          </p:cNvPr>
          <p:cNvPicPr>
            <a:picLocks noChangeAspect="1"/>
          </p:cNvPicPr>
          <p:nvPr/>
        </p:nvPicPr>
        <p:blipFill>
          <a:blip r:embed="rId2">
            <a:alphaModFix amt="20000"/>
          </a:blip>
          <a:stretch>
            <a:fillRect/>
          </a:stretch>
        </p:blipFill>
        <p:spPr>
          <a:xfrm>
            <a:off x="0" y="0"/>
            <a:ext cx="12192000" cy="6858000"/>
          </a:xfrm>
          <a:prstGeom prst="rect">
            <a:avLst/>
          </a:prstGeom>
        </p:spPr>
      </p:pic>
      <p:pic>
        <p:nvPicPr>
          <p:cNvPr id="10" name="Рисунок 9">
            <a:extLst>
              <a:ext uri="{FF2B5EF4-FFF2-40B4-BE49-F238E27FC236}">
                <a16:creationId xmlns:a16="http://schemas.microsoft.com/office/drawing/2014/main" id="{51E0CF01-9E0D-413D-8246-7A5F7204B10A}"/>
              </a:ext>
            </a:extLst>
          </p:cNvPr>
          <p:cNvPicPr>
            <a:picLocks noChangeAspect="1"/>
          </p:cNvPicPr>
          <p:nvPr/>
        </p:nvPicPr>
        <p:blipFill>
          <a:blip r:embed="rId3">
            <a:duotone>
              <a:prstClr val="black"/>
              <a:srgbClr val="FF0000">
                <a:tint val="45000"/>
                <a:satMod val="400000"/>
              </a:srgbClr>
            </a:duotone>
            <a:alphaModFix amt="85000"/>
            <a:extLst>
              <a:ext uri="{BEBA8EAE-BF5A-486C-A8C5-ECC9F3942E4B}">
                <a14:imgProps xmlns:a14="http://schemas.microsoft.com/office/drawing/2010/main">
                  <a14:imgLayer r:embed="rId4">
                    <a14:imgEffect>
                      <a14:artisticBlur radius="44"/>
                    </a14:imgEffect>
                  </a14:imgLayer>
                </a14:imgProps>
              </a:ext>
            </a:extLst>
          </a:blip>
          <a:stretch>
            <a:fillRect/>
          </a:stretch>
        </p:blipFill>
        <p:spPr>
          <a:xfrm>
            <a:off x="8478982" y="1507923"/>
            <a:ext cx="3713401" cy="5350077"/>
          </a:xfrm>
          <a:prstGeom prst="rect">
            <a:avLst/>
          </a:prstGeom>
        </p:spPr>
      </p:pic>
      <p:pic>
        <p:nvPicPr>
          <p:cNvPr id="9" name="Рисунок 8">
            <a:extLst>
              <a:ext uri="{FF2B5EF4-FFF2-40B4-BE49-F238E27FC236}">
                <a16:creationId xmlns:a16="http://schemas.microsoft.com/office/drawing/2014/main" id="{D6D6E539-058F-445A-B734-852F58B58549}"/>
              </a:ext>
            </a:extLst>
          </p:cNvPr>
          <p:cNvPicPr>
            <a:picLocks noChangeAspect="1"/>
          </p:cNvPicPr>
          <p:nvPr/>
        </p:nvPicPr>
        <p:blipFill>
          <a:blip r:embed="rId5"/>
          <a:stretch>
            <a:fillRect/>
          </a:stretch>
        </p:blipFill>
        <p:spPr>
          <a:xfrm>
            <a:off x="-166256" y="149658"/>
            <a:ext cx="9839797" cy="1438781"/>
          </a:xfrm>
          <a:prstGeom prst="rect">
            <a:avLst/>
          </a:prstGeom>
        </p:spPr>
      </p:pic>
      <p:pic>
        <p:nvPicPr>
          <p:cNvPr id="5" name="Объект 4" descr="Изображение выглядит как текст, человек, белый&#10;&#10;Автоматически созданное описание">
            <a:extLst>
              <a:ext uri="{FF2B5EF4-FFF2-40B4-BE49-F238E27FC236}">
                <a16:creationId xmlns:a16="http://schemas.microsoft.com/office/drawing/2014/main" id="{7F6A024B-3A23-41BD-BCD8-5FC06BA68293}"/>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b="2975"/>
          <a:stretch/>
        </p:blipFill>
        <p:spPr>
          <a:xfrm>
            <a:off x="8862680" y="2059865"/>
            <a:ext cx="3329320" cy="4798135"/>
          </a:xfrm>
        </p:spPr>
      </p:pic>
      <p:sp>
        <p:nvSpPr>
          <p:cNvPr id="7" name="TextBox 6">
            <a:extLst>
              <a:ext uri="{FF2B5EF4-FFF2-40B4-BE49-F238E27FC236}">
                <a16:creationId xmlns:a16="http://schemas.microsoft.com/office/drawing/2014/main" id="{5087E822-3472-4ED1-85F7-3F7465354BB0}"/>
              </a:ext>
            </a:extLst>
          </p:cNvPr>
          <p:cNvSpPr txBox="1"/>
          <p:nvPr/>
        </p:nvSpPr>
        <p:spPr>
          <a:xfrm>
            <a:off x="326347" y="1445363"/>
            <a:ext cx="8558645" cy="5262979"/>
          </a:xfrm>
          <a:prstGeom prst="rect">
            <a:avLst/>
          </a:prstGeom>
          <a:noFill/>
        </p:spPr>
        <p:txBody>
          <a:bodyPr wrap="square">
            <a:spAutoFit/>
          </a:bodyPr>
          <a:lstStyle/>
          <a:p>
            <a:pPr algn="just"/>
            <a:r>
              <a:rPr lang="ru-RU" sz="2400" dirty="0">
                <a:effectLst>
                  <a:outerShdw blurRad="38100" dist="38100" dir="2700000" algn="tl">
                    <a:srgbClr val="000000">
                      <a:alpha val="43137"/>
                    </a:srgbClr>
                  </a:outerShdw>
                </a:effectLst>
                <a:latin typeface="+mj-lt"/>
              </a:rPr>
              <a:t>также получила за свою доблесть звание Героя Советского Союза. В начале ВОВ девушка окончила краткосрочные курсы медсестер и в ноябре 1942 года ушла добровольцем на фронт. На тот момент ей было 20 лет. Принимала участие в боях Сталинградского, Воронежского и Степного фронтов. Девушка активно спасала раненых, вытаскивая их с поля боя и переправляя в больницы. Только за два дня боя во время захвата плацдарма через Северный Донец она помогла 64 раненым, из которых 60 переправила на безопасный берег.</a:t>
            </a:r>
          </a:p>
          <a:p>
            <a:pPr algn="just"/>
            <a:endParaRPr lang="ru-RU" sz="2400" dirty="0">
              <a:effectLst>
                <a:outerShdw blurRad="38100" dist="38100" dir="2700000" algn="tl">
                  <a:srgbClr val="000000">
                    <a:alpha val="43137"/>
                  </a:srgbClr>
                </a:outerShdw>
              </a:effectLst>
              <a:latin typeface="+mj-lt"/>
            </a:endParaRPr>
          </a:p>
          <a:p>
            <a:pPr algn="just"/>
            <a:r>
              <a:rPr lang="ru-RU" sz="2400" dirty="0">
                <a:effectLst>
                  <a:outerShdw blurRad="38100" dist="38100" dir="2700000" algn="tl">
                    <a:srgbClr val="000000">
                      <a:alpha val="43137"/>
                    </a:srgbClr>
                  </a:outerShdw>
                </a:effectLst>
                <a:latin typeface="+mj-lt"/>
              </a:rPr>
              <a:t>В августе 1943 года во время очередной переправки раненого бойца по реке </a:t>
            </a:r>
            <a:r>
              <a:rPr lang="ru-RU" sz="2400" dirty="0" err="1">
                <a:effectLst>
                  <a:outerShdw blurRad="38100" dist="38100" dir="2700000" algn="tl">
                    <a:srgbClr val="000000">
                      <a:alpha val="43137"/>
                    </a:srgbClr>
                  </a:outerShdw>
                </a:effectLst>
                <a:latin typeface="+mj-lt"/>
              </a:rPr>
              <a:t>Маресева</a:t>
            </a:r>
            <a:r>
              <a:rPr lang="ru-RU" sz="2400" dirty="0">
                <a:effectLst>
                  <a:outerShdw blurRad="38100" dist="38100" dir="2700000" algn="tl">
                    <a:srgbClr val="000000">
                      <a:alpha val="43137"/>
                    </a:srgbClr>
                  </a:outerShdw>
                </a:effectLst>
                <a:latin typeface="+mj-lt"/>
              </a:rPr>
              <a:t> попала под обстрел минами, которые разрывались рядом. Девушка прикрыла бойца своим телом и получила смертельное ранение.</a:t>
            </a:r>
          </a:p>
        </p:txBody>
      </p:sp>
      <p:sp>
        <p:nvSpPr>
          <p:cNvPr id="2" name="Заголовок 1">
            <a:extLst>
              <a:ext uri="{FF2B5EF4-FFF2-40B4-BE49-F238E27FC236}">
                <a16:creationId xmlns:a16="http://schemas.microsoft.com/office/drawing/2014/main" id="{2672D6C0-40B3-4566-A3AD-C99D7C8F6FFD}"/>
              </a:ext>
            </a:extLst>
          </p:cNvPr>
          <p:cNvSpPr>
            <a:spLocks noGrp="1"/>
          </p:cNvSpPr>
          <p:nvPr>
            <p:ph type="title"/>
          </p:nvPr>
        </p:nvSpPr>
        <p:spPr>
          <a:xfrm>
            <a:off x="755072" y="149658"/>
            <a:ext cx="10515600" cy="1325563"/>
          </a:xfrm>
        </p:spPr>
        <p:txBody>
          <a:bodyPr/>
          <a:lstStyle/>
          <a:p>
            <a:r>
              <a:rPr lang="ru-RU" dirty="0" err="1">
                <a:effectLst>
                  <a:outerShdw blurRad="50800" dist="50800" dir="5400000" algn="ctr" rotWithShape="0">
                    <a:schemeClr val="bg1"/>
                  </a:outerShdw>
                </a:effectLst>
              </a:rPr>
              <a:t>Маресева</a:t>
            </a:r>
            <a:r>
              <a:rPr lang="ru-RU" dirty="0">
                <a:effectLst>
                  <a:outerShdw blurRad="50800" dist="50800" dir="5400000" algn="ctr" rotWithShape="0">
                    <a:schemeClr val="bg1"/>
                  </a:outerShdw>
                </a:effectLst>
              </a:rPr>
              <a:t> Зинаида Ивановна</a:t>
            </a:r>
          </a:p>
        </p:txBody>
      </p:sp>
    </p:spTree>
    <p:extLst>
      <p:ext uri="{BB962C8B-B14F-4D97-AF65-F5344CB8AC3E}">
        <p14:creationId xmlns:p14="http://schemas.microsoft.com/office/powerpoint/2010/main" val="4111229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AAE8F8-DAE0-49EF-8AFE-C2DC180662D4}"/>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C4FA13FD-30F6-4793-97B3-8EF8C53A69E1}"/>
              </a:ext>
            </a:extLst>
          </p:cNvPr>
          <p:cNvSpPr>
            <a:spLocks noGrp="1"/>
          </p:cNvSpPr>
          <p:nvPr>
            <p:ph idx="1"/>
          </p:nvPr>
        </p:nvSpPr>
        <p:spPr>
          <a:xfrm>
            <a:off x="1399309" y="2141537"/>
            <a:ext cx="10515600" cy="4351338"/>
          </a:xfrm>
        </p:spPr>
        <p:txBody>
          <a:bodyPr/>
          <a:lstStyle/>
          <a:p>
            <a:pPr marL="0" indent="0" algn="r">
              <a:buNone/>
            </a:pPr>
            <a:r>
              <a:rPr lang="ru-RU" dirty="0">
                <a:latin typeface="+mj-lt"/>
              </a:rPr>
              <a:t>Презентацию выполнила студентка 111 группы педиатрического факультета Воронина Софья Андреевна</a:t>
            </a:r>
          </a:p>
        </p:txBody>
      </p:sp>
    </p:spTree>
    <p:extLst>
      <p:ext uri="{BB962C8B-B14F-4D97-AF65-F5344CB8AC3E}">
        <p14:creationId xmlns:p14="http://schemas.microsoft.com/office/powerpoint/2010/main" val="2361421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851A2D2-4F54-403C-BE63-6CC61080C214}"/>
              </a:ext>
            </a:extLst>
          </p:cNvPr>
          <p:cNvPicPr>
            <a:picLocks noChangeAspect="1"/>
          </p:cNvPicPr>
          <p:nvPr/>
        </p:nvPicPr>
        <p:blipFill rotWithShape="1">
          <a:blip r:embed="rId2"/>
          <a:srcRect t="5324" b="5324"/>
          <a:stretch/>
        </p:blipFill>
        <p:spPr>
          <a:xfrm>
            <a:off x="0" y="0"/>
            <a:ext cx="12192001" cy="6858000"/>
          </a:xfrm>
          <a:prstGeom prst="snip1Rect">
            <a:avLst>
              <a:gd name="adj" fmla="val 0"/>
            </a:avLst>
          </a:prstGeom>
        </p:spPr>
      </p:pic>
      <p:pic>
        <p:nvPicPr>
          <p:cNvPr id="11" name="Рисунок 10">
            <a:extLst>
              <a:ext uri="{FF2B5EF4-FFF2-40B4-BE49-F238E27FC236}">
                <a16:creationId xmlns:a16="http://schemas.microsoft.com/office/drawing/2014/main" id="{82BD6337-61A8-4EBE-99EF-15E57A95F0A0}"/>
              </a:ext>
            </a:extLst>
          </p:cNvPr>
          <p:cNvPicPr>
            <a:picLocks noChangeAspect="1"/>
          </p:cNvPicPr>
          <p:nvPr/>
        </p:nvPicPr>
        <p:blipFill>
          <a:blip r:embed="rId3">
            <a:duotone>
              <a:prstClr val="black"/>
              <a:srgbClr val="FF0000">
                <a:tint val="45000"/>
                <a:satMod val="400000"/>
              </a:srgbClr>
            </a:duotone>
            <a:alphaModFix amt="50000"/>
            <a:extLst>
              <a:ext uri="{BEBA8EAE-BF5A-486C-A8C5-ECC9F3942E4B}">
                <a14:imgProps xmlns:a14="http://schemas.microsoft.com/office/drawing/2010/main">
                  <a14:imgLayer r:embed="rId4">
                    <a14:imgEffect>
                      <a14:artisticBlur radius="67"/>
                    </a14:imgEffect>
                  </a14:imgLayer>
                </a14:imgProps>
              </a:ext>
            </a:extLst>
          </a:blip>
          <a:stretch>
            <a:fillRect/>
          </a:stretch>
        </p:blipFill>
        <p:spPr>
          <a:xfrm>
            <a:off x="0" y="0"/>
            <a:ext cx="6774873" cy="6858000"/>
          </a:xfrm>
          <a:prstGeom prst="rect">
            <a:avLst/>
          </a:prstGeom>
          <a:effectLst>
            <a:outerShdw blurRad="419100" dist="50800" dir="5400000" algn="ctr" rotWithShape="0">
              <a:srgbClr val="000000">
                <a:alpha val="43137"/>
              </a:srgbClr>
            </a:outerShdw>
            <a:softEdge rad="0"/>
          </a:effectLst>
        </p:spPr>
      </p:pic>
      <p:pic>
        <p:nvPicPr>
          <p:cNvPr id="10" name="Рисунок 9">
            <a:extLst>
              <a:ext uri="{FF2B5EF4-FFF2-40B4-BE49-F238E27FC236}">
                <a16:creationId xmlns:a16="http://schemas.microsoft.com/office/drawing/2014/main" id="{DD415B89-CCBF-49FF-8962-E67FDC1A4980}"/>
              </a:ext>
            </a:extLst>
          </p:cNvPr>
          <p:cNvPicPr>
            <a:picLocks noChangeAspect="1"/>
          </p:cNvPicPr>
          <p:nvPr/>
        </p:nvPicPr>
        <p:blipFill rotWithShape="1">
          <a:blip r:embed="rId5">
            <a:alphaModFix amt="85000"/>
            <a:extLst>
              <a:ext uri="{BEBA8EAE-BF5A-486C-A8C5-ECC9F3942E4B}">
                <a14:imgProps xmlns:a14="http://schemas.microsoft.com/office/drawing/2010/main">
                  <a14:imgLayer r:embed="rId6">
                    <a14:imgEffect>
                      <a14:artisticBlur/>
                    </a14:imgEffect>
                  </a14:imgLayer>
                </a14:imgProps>
              </a:ext>
            </a:extLst>
          </a:blip>
          <a:srcRect t="8788"/>
          <a:stretch/>
        </p:blipFill>
        <p:spPr>
          <a:xfrm>
            <a:off x="0" y="-2"/>
            <a:ext cx="5964381" cy="6858000"/>
          </a:xfrm>
          <a:prstGeom prst="rect">
            <a:avLst/>
          </a:prstGeom>
        </p:spPr>
      </p:pic>
      <p:sp>
        <p:nvSpPr>
          <p:cNvPr id="3" name="Объект 2">
            <a:extLst>
              <a:ext uri="{FF2B5EF4-FFF2-40B4-BE49-F238E27FC236}">
                <a16:creationId xmlns:a16="http://schemas.microsoft.com/office/drawing/2014/main" id="{7261F08C-CB4D-4EEF-B0B8-F817AD922E4E}"/>
              </a:ext>
            </a:extLst>
          </p:cNvPr>
          <p:cNvSpPr>
            <a:spLocks noGrp="1"/>
          </p:cNvSpPr>
          <p:nvPr>
            <p:ph idx="1"/>
          </p:nvPr>
        </p:nvSpPr>
        <p:spPr>
          <a:xfrm>
            <a:off x="197427" y="1562242"/>
            <a:ext cx="3688773" cy="5295756"/>
          </a:xfrm>
        </p:spPr>
        <p:txBody>
          <a:bodyPr>
            <a:normAutofit fontScale="92500" lnSpcReduction="20000"/>
          </a:bodyPr>
          <a:lstStyle/>
          <a:p>
            <a:pPr marL="0" indent="0" algn="just">
              <a:buNone/>
            </a:pPr>
            <a:r>
              <a:rPr lang="ru-RU" dirty="0">
                <a:effectLst>
                  <a:outerShdw blurRad="38100" dist="38100" dir="2700000" algn="tl">
                    <a:srgbClr val="000000">
                      <a:alpha val="43137"/>
                    </a:srgbClr>
                  </a:outerShdw>
                </a:effectLst>
                <a:latin typeface="+mj-lt"/>
              </a:rPr>
              <a:t>Когда склонилась надо мной</a:t>
            </a:r>
          </a:p>
          <a:p>
            <a:pPr marL="0" indent="0" algn="just">
              <a:buNone/>
            </a:pPr>
            <a:r>
              <a:rPr lang="ru-RU" dirty="0">
                <a:effectLst>
                  <a:outerShdw blurRad="38100" dist="38100" dir="2700000" algn="tl">
                    <a:srgbClr val="000000">
                      <a:alpha val="43137"/>
                    </a:srgbClr>
                  </a:outerShdw>
                </a:effectLst>
                <a:latin typeface="+mj-lt"/>
              </a:rPr>
              <a:t>Страданья моего сестра, -</a:t>
            </a:r>
          </a:p>
          <a:p>
            <a:pPr marL="0" indent="0" algn="just">
              <a:buNone/>
            </a:pPr>
            <a:r>
              <a:rPr lang="ru-RU" dirty="0">
                <a:effectLst>
                  <a:outerShdw blurRad="38100" dist="38100" dir="2700000" algn="tl">
                    <a:srgbClr val="000000">
                      <a:alpha val="43137"/>
                    </a:srgbClr>
                  </a:outerShdw>
                </a:effectLst>
                <a:latin typeface="+mj-lt"/>
              </a:rPr>
              <a:t>Боль сразу стала не такою:</a:t>
            </a:r>
          </a:p>
          <a:p>
            <a:pPr marL="0" indent="0" algn="just">
              <a:buNone/>
            </a:pPr>
            <a:r>
              <a:rPr lang="ru-RU" dirty="0">
                <a:effectLst>
                  <a:outerShdw blurRad="38100" dist="38100" dir="2700000" algn="tl">
                    <a:srgbClr val="000000">
                      <a:alpha val="43137"/>
                    </a:srgbClr>
                  </a:outerShdw>
                </a:effectLst>
                <a:latin typeface="+mj-lt"/>
              </a:rPr>
              <a:t>Не так сильна, не так остра.</a:t>
            </a:r>
          </a:p>
          <a:p>
            <a:pPr marL="0" indent="0" algn="just">
              <a:buNone/>
            </a:pPr>
            <a:r>
              <a:rPr lang="ru-RU" dirty="0">
                <a:effectLst>
                  <a:outerShdw blurRad="38100" dist="38100" dir="2700000" algn="tl">
                    <a:srgbClr val="000000">
                      <a:alpha val="43137"/>
                    </a:srgbClr>
                  </a:outerShdw>
                </a:effectLst>
                <a:latin typeface="+mj-lt"/>
              </a:rPr>
              <a:t>Меня как будто оросили</a:t>
            </a:r>
          </a:p>
          <a:p>
            <a:pPr marL="0" indent="0" algn="just">
              <a:buNone/>
            </a:pPr>
            <a:r>
              <a:rPr lang="ru-RU" dirty="0">
                <a:effectLst>
                  <a:outerShdw blurRad="38100" dist="38100" dir="2700000" algn="tl">
                    <a:srgbClr val="000000">
                      <a:alpha val="43137"/>
                    </a:srgbClr>
                  </a:outerShdw>
                </a:effectLst>
                <a:latin typeface="+mj-lt"/>
              </a:rPr>
              <a:t>Живой и мертвою водой,</a:t>
            </a:r>
          </a:p>
          <a:p>
            <a:pPr marL="0" indent="0" algn="just">
              <a:buNone/>
            </a:pPr>
            <a:r>
              <a:rPr lang="ru-RU" dirty="0">
                <a:effectLst>
                  <a:outerShdw blurRad="38100" dist="38100" dir="2700000" algn="tl">
                    <a:srgbClr val="000000">
                      <a:alpha val="43137"/>
                    </a:srgbClr>
                  </a:outerShdw>
                </a:effectLst>
                <a:latin typeface="+mj-lt"/>
              </a:rPr>
              <a:t>Как будто надо мной Россия</a:t>
            </a:r>
          </a:p>
          <a:p>
            <a:pPr marL="0" indent="0" algn="just">
              <a:buNone/>
            </a:pPr>
            <a:r>
              <a:rPr lang="ru-RU" dirty="0">
                <a:effectLst>
                  <a:outerShdw blurRad="38100" dist="38100" dir="2700000" algn="tl">
                    <a:srgbClr val="000000">
                      <a:alpha val="43137"/>
                    </a:srgbClr>
                  </a:outerShdw>
                </a:effectLst>
                <a:latin typeface="+mj-lt"/>
              </a:rPr>
              <a:t>Склонилась русой головой!</a:t>
            </a:r>
          </a:p>
        </p:txBody>
      </p:sp>
      <p:sp>
        <p:nvSpPr>
          <p:cNvPr id="14" name="TextBox 13">
            <a:extLst>
              <a:ext uri="{FF2B5EF4-FFF2-40B4-BE49-F238E27FC236}">
                <a16:creationId xmlns:a16="http://schemas.microsoft.com/office/drawing/2014/main" id="{898213F2-5382-4A97-9D6A-CC1A8AEAB993}"/>
              </a:ext>
            </a:extLst>
          </p:cNvPr>
          <p:cNvSpPr txBox="1"/>
          <p:nvPr/>
        </p:nvSpPr>
        <p:spPr>
          <a:xfrm>
            <a:off x="83128" y="-3"/>
            <a:ext cx="12025745" cy="1477328"/>
          </a:xfrm>
          <a:prstGeom prst="rect">
            <a:avLst/>
          </a:prstGeom>
          <a:noFill/>
        </p:spPr>
        <p:txBody>
          <a:bodyPr wrap="square">
            <a:spAutoFit/>
          </a:bodyPr>
          <a:lstStyle/>
          <a:p>
            <a:r>
              <a:rPr lang="ru-RU" sz="2400" b="1" dirty="0">
                <a:solidFill>
                  <a:srgbClr val="8E0000"/>
                </a:solidFill>
                <a:effectLst>
                  <a:outerShdw blurRad="38100" dist="38100" dir="2700000" algn="tl">
                    <a:schemeClr val="bg1"/>
                  </a:outerShdw>
                </a:effectLst>
                <a:latin typeface="+mj-lt"/>
              </a:rPr>
              <a:t>Бывшие солдаты с благодарность вспоминают сестренок, которые выволакивали их, раненых с поля боя, выхаживали в медсанбатах и госпиталях, сражались с ними рядом в одном строю. Иосиф Уткин посвятил свое стихотворение медсестре</a:t>
            </a:r>
            <a:r>
              <a:rPr lang="ru-RU" b="1" dirty="0">
                <a:solidFill>
                  <a:srgbClr val="8E0000"/>
                </a:solidFill>
                <a:effectLst>
                  <a:outerShdw blurRad="38100" dist="38100" dir="2700000" algn="tl">
                    <a:schemeClr val="bg1"/>
                  </a:outerShdw>
                </a:effectLst>
                <a:latin typeface="+mj-lt"/>
              </a:rPr>
              <a:t>:</a:t>
            </a:r>
          </a:p>
          <a:p>
            <a:endParaRPr lang="ru-RU" dirty="0"/>
          </a:p>
        </p:txBody>
      </p:sp>
    </p:spTree>
    <p:extLst>
      <p:ext uri="{BB962C8B-B14F-4D97-AF65-F5344CB8AC3E}">
        <p14:creationId xmlns:p14="http://schemas.microsoft.com/office/powerpoint/2010/main" val="1395369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8F906596-E433-4571-B319-296BA319A4C1}"/>
              </a:ext>
            </a:extLst>
          </p:cNvPr>
          <p:cNvPicPr>
            <a:picLocks noChangeAspect="1"/>
          </p:cNvPicPr>
          <p:nvPr/>
        </p:nvPicPr>
        <p:blipFill>
          <a:blip r:embed="rId2">
            <a:alphaModFix amt="20000"/>
          </a:blip>
          <a:stretch>
            <a:fillRect/>
          </a:stretch>
        </p:blipFill>
        <p:spPr>
          <a:xfrm>
            <a:off x="0" y="0"/>
            <a:ext cx="12192000" cy="6858000"/>
          </a:xfrm>
          <a:prstGeom prst="rect">
            <a:avLst/>
          </a:prstGeom>
        </p:spPr>
      </p:pic>
      <p:pic>
        <p:nvPicPr>
          <p:cNvPr id="11" name="Рисунок 10" descr="Изображение выглядит как текст, внешний&#10;&#10;Автоматически созданное описание">
            <a:extLst>
              <a:ext uri="{FF2B5EF4-FFF2-40B4-BE49-F238E27FC236}">
                <a16:creationId xmlns:a16="http://schemas.microsoft.com/office/drawing/2014/main" id="{88BE848A-93A2-4D59-A690-D2DE51D1F4F5}"/>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radius="49"/>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38240"/>
            <a:ext cx="9829800" cy="1441580"/>
          </a:xfrm>
          <a:prstGeom prst="rect">
            <a:avLst/>
          </a:prstGeom>
        </p:spPr>
      </p:pic>
      <p:pic>
        <p:nvPicPr>
          <p:cNvPr id="12" name="Рисунок 11">
            <a:extLst>
              <a:ext uri="{FF2B5EF4-FFF2-40B4-BE49-F238E27FC236}">
                <a16:creationId xmlns:a16="http://schemas.microsoft.com/office/drawing/2014/main" id="{39FB40D4-CD1A-483E-B08A-B3F8356266B4}"/>
              </a:ext>
            </a:extLst>
          </p:cNvPr>
          <p:cNvPicPr>
            <a:picLocks noChangeAspect="1"/>
          </p:cNvPicPr>
          <p:nvPr/>
        </p:nvPicPr>
        <p:blipFill rotWithShape="1">
          <a:blip r:embed="rId5">
            <a:duotone>
              <a:prstClr val="black"/>
              <a:srgbClr val="FF1D1D">
                <a:tint val="45000"/>
                <a:satMod val="400000"/>
              </a:srgbClr>
            </a:duotone>
            <a:extLst>
              <a:ext uri="{BEBA8EAE-BF5A-486C-A8C5-ECC9F3942E4B}">
                <a14:imgProps xmlns:a14="http://schemas.microsoft.com/office/drawing/2010/main">
                  <a14:imgLayer r:embed="rId6">
                    <a14:imgEffect>
                      <a14:artisticBlur radius="62"/>
                    </a14:imgEffect>
                  </a14:imgLayer>
                </a14:imgProps>
              </a:ext>
            </a:extLst>
          </a:blip>
          <a:srcRect t="5097" r="8188"/>
          <a:stretch/>
        </p:blipFill>
        <p:spPr>
          <a:xfrm>
            <a:off x="8929694" y="0"/>
            <a:ext cx="3262306" cy="5055176"/>
          </a:xfrm>
          <a:prstGeom prst="rect">
            <a:avLst/>
          </a:prstGeom>
          <a:effectLst>
            <a:softEdge rad="0"/>
          </a:effectLst>
        </p:spPr>
      </p:pic>
      <p:sp>
        <p:nvSpPr>
          <p:cNvPr id="3" name="Объект 2">
            <a:extLst>
              <a:ext uri="{FF2B5EF4-FFF2-40B4-BE49-F238E27FC236}">
                <a16:creationId xmlns:a16="http://schemas.microsoft.com/office/drawing/2014/main" id="{743E916A-8154-4278-89E4-2F0EA281C012}"/>
              </a:ext>
            </a:extLst>
          </p:cNvPr>
          <p:cNvSpPr>
            <a:spLocks noGrp="1"/>
          </p:cNvSpPr>
          <p:nvPr>
            <p:ph idx="1"/>
          </p:nvPr>
        </p:nvSpPr>
        <p:spPr>
          <a:xfrm>
            <a:off x="138546" y="1463803"/>
            <a:ext cx="8544791" cy="4351338"/>
          </a:xfrm>
        </p:spPr>
        <p:txBody>
          <a:bodyPr>
            <a:normAutofit/>
          </a:bodyPr>
          <a:lstStyle/>
          <a:p>
            <a:pPr marL="0" indent="0" algn="just">
              <a:buNone/>
            </a:pPr>
            <a:r>
              <a:rPr lang="ru-RU" sz="2000" dirty="0">
                <a:effectLst>
                  <a:outerShdw blurRad="38100" dist="38100" dir="2700000" algn="tl">
                    <a:srgbClr val="000000">
                      <a:alpha val="43137"/>
                    </a:srgbClr>
                  </a:outerShdw>
                </a:effectLst>
                <a:latin typeface="+mj-lt"/>
              </a:rPr>
              <a:t>после окончания мединститута  в 1942 году начала службу в должности хирурга-ординатора полевого передвижного госпиталя 1-ой линии 59 армии на Волховском фронте. Во время ожесточенных боев шел такой поток раненых, что оперировали сутками. Татьяна Павловна вспоминала на кафедре, как однажды она вышла из операционной  подышать ночью свежим воздухом, а стоять не было сил, спать хотелось смертельно. Она зашла в первую попавшуюся палатку и рухнула, уснула. Ее долго искали, но она проснулась сама… в «мертвецкой». Рассказывала она это со смехом и со слезами на глазах. Вспоминала она о том, как попала с другими медиками в окружение, две недели они ходили по лесу голодные. Ослабленная и истощенная,  сама лечилась в госпитале после выхода из окружения. Конец войны Татьяна Павловна встретила в Праге в звании капитана</a:t>
            </a:r>
          </a:p>
        </p:txBody>
      </p:sp>
      <p:sp>
        <p:nvSpPr>
          <p:cNvPr id="2" name="Заголовок 1">
            <a:extLst>
              <a:ext uri="{FF2B5EF4-FFF2-40B4-BE49-F238E27FC236}">
                <a16:creationId xmlns:a16="http://schemas.microsoft.com/office/drawing/2014/main" id="{17160C23-4DA7-47FD-8108-0BD95DD8DDCE}"/>
              </a:ext>
            </a:extLst>
          </p:cNvPr>
          <p:cNvSpPr>
            <a:spLocks noGrp="1"/>
          </p:cNvSpPr>
          <p:nvPr>
            <p:ph type="title"/>
          </p:nvPr>
        </p:nvSpPr>
        <p:spPr>
          <a:xfrm>
            <a:off x="838200" y="138240"/>
            <a:ext cx="7401791" cy="1325563"/>
          </a:xfrm>
        </p:spPr>
        <p:txBody>
          <a:bodyPr>
            <a:normAutofit/>
          </a:bodyPr>
          <a:lstStyle/>
          <a:p>
            <a:r>
              <a:rPr lang="ru-RU" sz="4800" dirty="0">
                <a:effectLst>
                  <a:outerShdw blurRad="38100" dist="38100" dir="2700000" algn="tl">
                    <a:schemeClr val="bg1"/>
                  </a:outerShdw>
                </a:effectLst>
              </a:rPr>
              <a:t>Татьяна Павловна Денягина</a:t>
            </a:r>
          </a:p>
        </p:txBody>
      </p:sp>
      <p:pic>
        <p:nvPicPr>
          <p:cNvPr id="5" name="Рисунок 4" descr="Изображение выглядит как мужчина, человек, смотрит, носит&#10;&#10;Автоматически созданное описание">
            <a:extLst>
              <a:ext uri="{FF2B5EF4-FFF2-40B4-BE49-F238E27FC236}">
                <a16:creationId xmlns:a16="http://schemas.microsoft.com/office/drawing/2014/main" id="{5A3403D8-A993-4A1E-B3CC-0FE243873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1882" y="138240"/>
            <a:ext cx="3370118" cy="4916937"/>
          </a:xfrm>
          <a:prstGeom prst="rect">
            <a:avLst/>
          </a:prstGeom>
          <a:effectLst>
            <a:softEdge rad="31750"/>
          </a:effectLst>
        </p:spPr>
      </p:pic>
      <p:pic>
        <p:nvPicPr>
          <p:cNvPr id="6" name="Рисунок 5">
            <a:extLst>
              <a:ext uri="{FF2B5EF4-FFF2-40B4-BE49-F238E27FC236}">
                <a16:creationId xmlns:a16="http://schemas.microsoft.com/office/drawing/2014/main" id="{ECC55478-1988-49F2-AAFF-C0D046296DFF}"/>
              </a:ext>
            </a:extLst>
          </p:cNvPr>
          <p:cNvPicPr>
            <a:picLocks noChangeAspect="1"/>
          </p:cNvPicPr>
          <p:nvPr/>
        </p:nvPicPr>
        <p:blipFill rotWithShape="1">
          <a:blip r:embed="rId8">
            <a:duotone>
              <a:prstClr val="black"/>
              <a:schemeClr val="accent3">
                <a:tint val="45000"/>
                <a:satMod val="400000"/>
              </a:schemeClr>
            </a:duotone>
          </a:blip>
          <a:srcRect l="4659" r="3097"/>
          <a:stretch/>
        </p:blipFill>
        <p:spPr>
          <a:xfrm>
            <a:off x="0" y="4967844"/>
            <a:ext cx="12192000" cy="1890156"/>
          </a:xfrm>
          <a:prstGeom prst="rect">
            <a:avLst/>
          </a:prstGeom>
        </p:spPr>
      </p:pic>
    </p:spTree>
    <p:extLst>
      <p:ext uri="{BB962C8B-B14F-4D97-AF65-F5344CB8AC3E}">
        <p14:creationId xmlns:p14="http://schemas.microsoft.com/office/powerpoint/2010/main" val="3262300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2FA2FC96-670D-4FB8-835E-35726CAFE657}"/>
              </a:ext>
            </a:extLst>
          </p:cNvPr>
          <p:cNvPicPr>
            <a:picLocks noChangeAspect="1"/>
          </p:cNvPicPr>
          <p:nvPr/>
        </p:nvPicPr>
        <p:blipFill>
          <a:blip r:embed="rId2">
            <a:alphaModFix amt="20000"/>
          </a:blip>
          <a:stretch>
            <a:fillRect/>
          </a:stretch>
        </p:blipFill>
        <p:spPr>
          <a:xfrm>
            <a:off x="0" y="0"/>
            <a:ext cx="12192000" cy="6858000"/>
          </a:xfrm>
          <a:prstGeom prst="rect">
            <a:avLst/>
          </a:prstGeom>
        </p:spPr>
      </p:pic>
      <p:pic>
        <p:nvPicPr>
          <p:cNvPr id="19" name="Рисунок 18">
            <a:extLst>
              <a:ext uri="{FF2B5EF4-FFF2-40B4-BE49-F238E27FC236}">
                <a16:creationId xmlns:a16="http://schemas.microsoft.com/office/drawing/2014/main" id="{7206B1BA-A4CE-4BB2-8ACE-AC8FA7F6994A}"/>
              </a:ext>
            </a:extLst>
          </p:cNvPr>
          <p:cNvPicPr>
            <a:picLocks noChangeAspect="1"/>
          </p:cNvPicPr>
          <p:nvPr/>
        </p:nvPicPr>
        <p:blipFill>
          <a:blip r:embed="rId3">
            <a:duotone>
              <a:prstClr val="black"/>
              <a:srgbClr val="FF0000">
                <a:tint val="45000"/>
                <a:satMod val="400000"/>
              </a:srgbClr>
            </a:duotone>
            <a:alphaModFix amt="85000"/>
            <a:extLst>
              <a:ext uri="{BEBA8EAE-BF5A-486C-A8C5-ECC9F3942E4B}">
                <a14:imgProps xmlns:a14="http://schemas.microsoft.com/office/drawing/2010/main">
                  <a14:imgLayer r:embed="rId4">
                    <a14:imgEffect>
                      <a14:artisticBlur radius="47"/>
                    </a14:imgEffect>
                  </a14:imgLayer>
                </a14:imgProps>
              </a:ext>
            </a:extLst>
          </a:blip>
          <a:stretch>
            <a:fillRect/>
          </a:stretch>
        </p:blipFill>
        <p:spPr>
          <a:xfrm>
            <a:off x="-3465" y="1863341"/>
            <a:ext cx="3816929" cy="4992545"/>
          </a:xfrm>
          <a:prstGeom prst="rect">
            <a:avLst/>
          </a:prstGeom>
        </p:spPr>
      </p:pic>
      <p:sp>
        <p:nvSpPr>
          <p:cNvPr id="13" name="TextBox 12">
            <a:extLst>
              <a:ext uri="{FF2B5EF4-FFF2-40B4-BE49-F238E27FC236}">
                <a16:creationId xmlns:a16="http://schemas.microsoft.com/office/drawing/2014/main" id="{72D43729-235B-4964-B389-C20C25182C41}"/>
              </a:ext>
            </a:extLst>
          </p:cNvPr>
          <p:cNvSpPr txBox="1"/>
          <p:nvPr/>
        </p:nvSpPr>
        <p:spPr>
          <a:xfrm>
            <a:off x="3595617" y="1817115"/>
            <a:ext cx="8351693" cy="4832092"/>
          </a:xfrm>
          <a:prstGeom prst="rect">
            <a:avLst/>
          </a:prstGeom>
          <a:noFill/>
        </p:spPr>
        <p:txBody>
          <a:bodyPr wrap="square">
            <a:spAutoFit/>
          </a:bodyPr>
          <a:lstStyle/>
          <a:p>
            <a:pPr algn="just"/>
            <a:r>
              <a:rPr lang="ru-RU" sz="2800" dirty="0">
                <a:effectLst>
                  <a:outerShdw blurRad="38100" dist="38100" dir="2700000" algn="tl">
                    <a:srgbClr val="000000">
                      <a:alpha val="43137"/>
                    </a:srgbClr>
                  </a:outerShdw>
                </a:effectLst>
                <a:latin typeface="+mj-lt"/>
              </a:rPr>
              <a:t>Дора Ломова работала врачом в </a:t>
            </a:r>
            <a:r>
              <a:rPr lang="ru-RU" sz="2800" dirty="0" err="1">
                <a:effectLst>
                  <a:outerShdw blurRad="38100" dist="38100" dir="2700000" algn="tl">
                    <a:srgbClr val="000000">
                      <a:alpha val="43137"/>
                    </a:srgbClr>
                  </a:outerShdw>
                </a:effectLst>
                <a:latin typeface="+mj-lt"/>
              </a:rPr>
              <a:t>Ростове</a:t>
            </a:r>
            <a:r>
              <a:rPr lang="ru-RU" sz="2800" dirty="0">
                <a:effectLst>
                  <a:outerShdw blurRad="38100" dist="38100" dir="2700000" algn="tl">
                    <a:srgbClr val="000000">
                      <a:alpha val="43137"/>
                    </a:srgbClr>
                  </a:outerShdw>
                </a:effectLst>
                <a:latin typeface="+mj-lt"/>
              </a:rPr>
              <a:t>-на-Дону в поликлинике № 1. В годы Великой Отечественной войны она была главным врачом и членом подпольной группы. Под ее руководством работники поликлиники оказывали медицинскую помощь раненым солдатам и горожанам, оставшимся в оккупированном городе. Ломова спасала молодых жителей от отправки в Германию, выдавая им фиктивные справки о болезнях. Сейчас на здании больницы установлена мемориальная доска, посвященная Ломовой.</a:t>
            </a:r>
          </a:p>
        </p:txBody>
      </p:sp>
      <p:pic>
        <p:nvPicPr>
          <p:cNvPr id="15" name="Рисунок 14">
            <a:extLst>
              <a:ext uri="{FF2B5EF4-FFF2-40B4-BE49-F238E27FC236}">
                <a16:creationId xmlns:a16="http://schemas.microsoft.com/office/drawing/2014/main" id="{933D188D-C859-4E0C-8E14-695FD1324812}"/>
              </a:ext>
            </a:extLst>
          </p:cNvPr>
          <p:cNvPicPr>
            <a:picLocks noChangeAspect="1"/>
          </p:cNvPicPr>
          <p:nvPr/>
        </p:nvPicPr>
        <p:blipFill>
          <a:blip r:embed="rId5"/>
          <a:stretch>
            <a:fillRect/>
          </a:stretch>
        </p:blipFill>
        <p:spPr>
          <a:xfrm>
            <a:off x="-1" y="2150696"/>
            <a:ext cx="3595617" cy="4707305"/>
          </a:xfrm>
          <a:prstGeom prst="rect">
            <a:avLst/>
          </a:prstGeom>
        </p:spPr>
      </p:pic>
      <p:pic>
        <p:nvPicPr>
          <p:cNvPr id="18" name="Рисунок 17">
            <a:extLst>
              <a:ext uri="{FF2B5EF4-FFF2-40B4-BE49-F238E27FC236}">
                <a16:creationId xmlns:a16="http://schemas.microsoft.com/office/drawing/2014/main" id="{5D2B98E2-9924-4662-9013-A81C93F8F954}"/>
              </a:ext>
            </a:extLst>
          </p:cNvPr>
          <p:cNvPicPr>
            <a:picLocks noChangeAspect="1"/>
          </p:cNvPicPr>
          <p:nvPr/>
        </p:nvPicPr>
        <p:blipFill>
          <a:blip r:embed="rId6"/>
          <a:stretch>
            <a:fillRect/>
          </a:stretch>
        </p:blipFill>
        <p:spPr>
          <a:xfrm>
            <a:off x="1073779" y="182581"/>
            <a:ext cx="9839797" cy="1438781"/>
          </a:xfrm>
          <a:prstGeom prst="rect">
            <a:avLst/>
          </a:prstGeom>
        </p:spPr>
      </p:pic>
      <p:sp>
        <p:nvSpPr>
          <p:cNvPr id="2" name="Заголовок 1">
            <a:extLst>
              <a:ext uri="{FF2B5EF4-FFF2-40B4-BE49-F238E27FC236}">
                <a16:creationId xmlns:a16="http://schemas.microsoft.com/office/drawing/2014/main" id="{CE74052C-5936-46ED-8321-97C34EE6BC14}"/>
              </a:ext>
            </a:extLst>
          </p:cNvPr>
          <p:cNvSpPr>
            <a:spLocks noGrp="1"/>
          </p:cNvSpPr>
          <p:nvPr>
            <p:ph type="title"/>
          </p:nvPr>
        </p:nvSpPr>
        <p:spPr>
          <a:xfrm>
            <a:off x="3055322" y="182581"/>
            <a:ext cx="10515600" cy="1325563"/>
          </a:xfrm>
        </p:spPr>
        <p:txBody>
          <a:bodyPr>
            <a:normAutofit/>
          </a:bodyPr>
          <a:lstStyle/>
          <a:p>
            <a:r>
              <a:rPr lang="ru-RU" sz="4800" dirty="0">
                <a:effectLst>
                  <a:outerShdw blurRad="38100" dist="38100" dir="2700000" algn="tl">
                    <a:schemeClr val="bg1"/>
                  </a:outerShdw>
                </a:effectLst>
              </a:rPr>
              <a:t>Ломова Дора Павловна</a:t>
            </a:r>
          </a:p>
        </p:txBody>
      </p:sp>
      <p:sp>
        <p:nvSpPr>
          <p:cNvPr id="23" name="Объект 22">
            <a:extLst>
              <a:ext uri="{FF2B5EF4-FFF2-40B4-BE49-F238E27FC236}">
                <a16:creationId xmlns:a16="http://schemas.microsoft.com/office/drawing/2014/main" id="{2FB18636-4D79-4B52-A97E-2C22FF633E00}"/>
              </a:ext>
            </a:extLst>
          </p:cNvPr>
          <p:cNvSpPr>
            <a:spLocks noGrp="1"/>
          </p:cNvSpPr>
          <p:nvPr>
            <p:ph idx="1"/>
          </p:nvPr>
        </p:nvSpPr>
        <p:spPr/>
        <p:txBody>
          <a:bodyPr/>
          <a:lstStyle/>
          <a:p>
            <a:endParaRPr lang="ru-RU" dirty="0"/>
          </a:p>
        </p:txBody>
      </p:sp>
    </p:spTree>
    <p:extLst>
      <p:ext uri="{BB962C8B-B14F-4D97-AF65-F5344CB8AC3E}">
        <p14:creationId xmlns:p14="http://schemas.microsoft.com/office/powerpoint/2010/main" val="2249675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BD4FF21B-A775-46B5-A13F-A10FBDAAF919}"/>
              </a:ext>
            </a:extLst>
          </p:cNvPr>
          <p:cNvPicPr>
            <a:picLocks noChangeAspect="1"/>
          </p:cNvPicPr>
          <p:nvPr/>
        </p:nvPicPr>
        <p:blipFill>
          <a:blip r:embed="rId2">
            <a:alphaModFix amt="20000"/>
          </a:blip>
          <a:stretch>
            <a:fillRect/>
          </a:stretch>
        </p:blipFill>
        <p:spPr>
          <a:xfrm>
            <a:off x="0" y="0"/>
            <a:ext cx="12192000" cy="6858000"/>
          </a:xfrm>
          <a:prstGeom prst="rect">
            <a:avLst/>
          </a:prstGeom>
        </p:spPr>
      </p:pic>
      <p:pic>
        <p:nvPicPr>
          <p:cNvPr id="9" name="Рисунок 8">
            <a:extLst>
              <a:ext uri="{FF2B5EF4-FFF2-40B4-BE49-F238E27FC236}">
                <a16:creationId xmlns:a16="http://schemas.microsoft.com/office/drawing/2014/main" id="{3A7FE0E6-72AB-4600-942C-0FD231C3CBFC}"/>
              </a:ext>
            </a:extLst>
          </p:cNvPr>
          <p:cNvPicPr>
            <a:picLocks noChangeAspect="1"/>
          </p:cNvPicPr>
          <p:nvPr/>
        </p:nvPicPr>
        <p:blipFill>
          <a:blip r:embed="rId3">
            <a:duotone>
              <a:prstClr val="black"/>
              <a:srgbClr val="FF0000">
                <a:tint val="45000"/>
                <a:satMod val="400000"/>
              </a:srgbClr>
            </a:duotone>
            <a:alphaModFix amt="85000"/>
            <a:extLst>
              <a:ext uri="{BEBA8EAE-BF5A-486C-A8C5-ECC9F3942E4B}">
                <a14:imgProps xmlns:a14="http://schemas.microsoft.com/office/drawing/2010/main">
                  <a14:imgLayer r:embed="rId4">
                    <a14:imgEffect>
                      <a14:artisticBlur radius="61"/>
                    </a14:imgEffect>
                  </a14:imgLayer>
                </a14:imgProps>
              </a:ext>
            </a:extLst>
          </a:blip>
          <a:stretch>
            <a:fillRect/>
          </a:stretch>
        </p:blipFill>
        <p:spPr>
          <a:xfrm>
            <a:off x="8801100" y="2192482"/>
            <a:ext cx="3390900" cy="4665518"/>
          </a:xfrm>
          <a:prstGeom prst="rect">
            <a:avLst/>
          </a:prstGeom>
        </p:spPr>
      </p:pic>
      <p:pic>
        <p:nvPicPr>
          <p:cNvPr id="5" name="Объект 4" descr="Изображение выглядит как человек, в позе&#10;&#10;Автоматически созданное описание">
            <a:extLst>
              <a:ext uri="{FF2B5EF4-FFF2-40B4-BE49-F238E27FC236}">
                <a16:creationId xmlns:a16="http://schemas.microsoft.com/office/drawing/2014/main" id="{B01F6F48-9CBA-4DF7-8907-A57F401A941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140223" y="2506662"/>
            <a:ext cx="3051777" cy="4351338"/>
          </a:xfrm>
          <a:effectLst>
            <a:softEdge rad="31750"/>
          </a:effectLst>
        </p:spPr>
      </p:pic>
      <p:pic>
        <p:nvPicPr>
          <p:cNvPr id="10" name="Рисунок 9">
            <a:extLst>
              <a:ext uri="{FF2B5EF4-FFF2-40B4-BE49-F238E27FC236}">
                <a16:creationId xmlns:a16="http://schemas.microsoft.com/office/drawing/2014/main" id="{2974A117-2BBE-4FE2-BB1D-73D003679440}"/>
              </a:ext>
            </a:extLst>
          </p:cNvPr>
          <p:cNvPicPr>
            <a:picLocks noChangeAspect="1"/>
          </p:cNvPicPr>
          <p:nvPr/>
        </p:nvPicPr>
        <p:blipFill>
          <a:blip r:embed="rId6"/>
          <a:stretch>
            <a:fillRect/>
          </a:stretch>
        </p:blipFill>
        <p:spPr>
          <a:xfrm>
            <a:off x="1118344" y="132809"/>
            <a:ext cx="9833700" cy="1438781"/>
          </a:xfrm>
          <a:prstGeom prst="rect">
            <a:avLst/>
          </a:prstGeom>
        </p:spPr>
      </p:pic>
      <p:sp>
        <p:nvSpPr>
          <p:cNvPr id="2" name="Заголовок 1">
            <a:extLst>
              <a:ext uri="{FF2B5EF4-FFF2-40B4-BE49-F238E27FC236}">
                <a16:creationId xmlns:a16="http://schemas.microsoft.com/office/drawing/2014/main" id="{C13621D8-A2AC-48C9-9751-C2DE15C749A5}"/>
              </a:ext>
            </a:extLst>
          </p:cNvPr>
          <p:cNvSpPr>
            <a:spLocks noGrp="1"/>
          </p:cNvSpPr>
          <p:nvPr>
            <p:ph type="title"/>
          </p:nvPr>
        </p:nvSpPr>
        <p:spPr>
          <a:xfrm>
            <a:off x="2059998" y="44775"/>
            <a:ext cx="10515600" cy="1325563"/>
          </a:xfrm>
        </p:spPr>
        <p:txBody>
          <a:bodyPr/>
          <a:lstStyle/>
          <a:p>
            <a:r>
              <a:rPr lang="ru-RU" dirty="0">
                <a:effectLst>
                  <a:outerShdw blurRad="50800" dist="50800" dir="5400000" algn="ctr" rotWithShape="0">
                    <a:schemeClr val="bg1"/>
                  </a:outerShdw>
                </a:effectLst>
              </a:rPr>
              <a:t>Ефросинья </a:t>
            </a:r>
            <a:r>
              <a:rPr lang="ru-RU" dirty="0" err="1">
                <a:effectLst>
                  <a:outerShdw blurRad="50800" dist="50800" dir="5400000" algn="ctr" rotWithShape="0">
                    <a:schemeClr val="bg1"/>
                  </a:outerShdw>
                </a:effectLst>
              </a:rPr>
              <a:t>Меркурьевна</a:t>
            </a:r>
            <a:r>
              <a:rPr lang="ru-RU" dirty="0">
                <a:effectLst>
                  <a:outerShdw blurRad="50800" dist="50800" dir="5400000" algn="ctr" rotWithShape="0">
                    <a:schemeClr val="bg1"/>
                  </a:outerShdw>
                </a:effectLst>
              </a:rPr>
              <a:t> Леонова</a:t>
            </a:r>
          </a:p>
        </p:txBody>
      </p:sp>
      <p:pic>
        <p:nvPicPr>
          <p:cNvPr id="12" name="Рисунок 11" descr="Изображение выглядит как текст&#10;&#10;Автоматически созданное описание">
            <a:extLst>
              <a:ext uri="{FF2B5EF4-FFF2-40B4-BE49-F238E27FC236}">
                <a16:creationId xmlns:a16="http://schemas.microsoft.com/office/drawing/2014/main" id="{5E7D6E1F-92BD-421E-8334-1F29DC1F8C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711" y="-478436"/>
            <a:ext cx="3381420" cy="4516388"/>
          </a:xfrm>
          <a:prstGeom prst="rect">
            <a:avLst/>
          </a:prstGeom>
          <a:effectLst>
            <a:softEdge rad="31750"/>
          </a:effectLst>
        </p:spPr>
      </p:pic>
      <p:sp>
        <p:nvSpPr>
          <p:cNvPr id="7" name="TextBox 6">
            <a:extLst>
              <a:ext uri="{FF2B5EF4-FFF2-40B4-BE49-F238E27FC236}">
                <a16:creationId xmlns:a16="http://schemas.microsoft.com/office/drawing/2014/main" id="{E845DCCC-6AE7-45E6-9A64-0B571EDB7A83}"/>
              </a:ext>
            </a:extLst>
          </p:cNvPr>
          <p:cNvSpPr txBox="1"/>
          <p:nvPr/>
        </p:nvSpPr>
        <p:spPr>
          <a:xfrm>
            <a:off x="2059998" y="1742138"/>
            <a:ext cx="7499639" cy="4939814"/>
          </a:xfrm>
          <a:prstGeom prst="rect">
            <a:avLst/>
          </a:prstGeom>
          <a:noFill/>
        </p:spPr>
        <p:txBody>
          <a:bodyPr wrap="square">
            <a:spAutoFit/>
          </a:bodyPr>
          <a:lstStyle/>
          <a:p>
            <a:pPr algn="just"/>
            <a:r>
              <a:rPr lang="ru-RU" sz="2100" dirty="0">
                <a:effectLst>
                  <a:outerShdw blurRad="38100" dist="38100" dir="2700000" algn="tl">
                    <a:srgbClr val="000000">
                      <a:alpha val="43137"/>
                    </a:srgbClr>
                  </a:outerShdw>
                </a:effectLst>
                <a:latin typeface="+mj-lt"/>
              </a:rPr>
              <a:t>В октябре 1941 года 260 девушек добровольно ушли на фронт из Челябинской фельдшерской школы. Маленькая хрупкая Фрося выносила по 15 – 20 человек за бой, делала перевязки, переправляла ближе к санитарному обозу . За бои под Сталинградом получила первую медаль « За отвагу « в приказе командир дивизии объявил : «За спасение 162 раненых бойцов и командиров…». Храбро шла Фрося по землям Белгорода, Харькова, Полтавы, Кременчуга, Знаменки – за эти бои у нее остались благодарности Верховного Главнокомандующего и вечная благодарность спасенных ее воинов. В боях получала ранения, но после госпиталя всегда возвращалась в свою роту. 9 Мая 1945 года встретила в Праге. В день парада Победы в Москве, старший сержант Леонова шла в колонне храбрых, мужественных бойцов и командиров 1-го Украинского фронта, грудь ее украшали боевые медали и 2 ордена Красной Звезды.</a:t>
            </a:r>
          </a:p>
        </p:txBody>
      </p:sp>
    </p:spTree>
    <p:extLst>
      <p:ext uri="{BB962C8B-B14F-4D97-AF65-F5344CB8AC3E}">
        <p14:creationId xmlns:p14="http://schemas.microsoft.com/office/powerpoint/2010/main" val="1762806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A74E5E51-3C73-409C-A7DF-E5D621DE9195}"/>
              </a:ext>
            </a:extLst>
          </p:cNvPr>
          <p:cNvPicPr>
            <a:picLocks noChangeAspect="1"/>
          </p:cNvPicPr>
          <p:nvPr/>
        </p:nvPicPr>
        <p:blipFill>
          <a:blip r:embed="rId2">
            <a:alphaModFix amt="20000"/>
          </a:blip>
          <a:stretch>
            <a:fillRect/>
          </a:stretch>
        </p:blipFill>
        <p:spPr>
          <a:xfrm>
            <a:off x="0" y="0"/>
            <a:ext cx="12192000" cy="6858000"/>
          </a:xfrm>
          <a:prstGeom prst="rect">
            <a:avLst/>
          </a:prstGeom>
        </p:spPr>
      </p:pic>
      <p:pic>
        <p:nvPicPr>
          <p:cNvPr id="13" name="Рисунок 12">
            <a:extLst>
              <a:ext uri="{FF2B5EF4-FFF2-40B4-BE49-F238E27FC236}">
                <a16:creationId xmlns:a16="http://schemas.microsoft.com/office/drawing/2014/main" id="{06E3A8B3-BC81-48FD-91DD-B0DD987B9F36}"/>
              </a:ext>
            </a:extLst>
          </p:cNvPr>
          <p:cNvPicPr>
            <a:picLocks noChangeAspect="1"/>
          </p:cNvPicPr>
          <p:nvPr/>
        </p:nvPicPr>
        <p:blipFill rotWithShape="1">
          <a:blip r:embed="rId3">
            <a:duotone>
              <a:prstClr val="black"/>
              <a:srgbClr val="FF0000">
                <a:tint val="45000"/>
                <a:satMod val="400000"/>
              </a:srgbClr>
            </a:duotone>
            <a:alphaModFix amt="85000"/>
            <a:extLst>
              <a:ext uri="{BEBA8EAE-BF5A-486C-A8C5-ECC9F3942E4B}">
                <a14:imgProps xmlns:a14="http://schemas.microsoft.com/office/drawing/2010/main">
                  <a14:imgLayer r:embed="rId4">
                    <a14:imgEffect>
                      <a14:artisticBlur radius="43"/>
                    </a14:imgEffect>
                  </a14:imgLayer>
                </a14:imgProps>
              </a:ext>
            </a:extLst>
          </a:blip>
          <a:srcRect l="9484"/>
          <a:stretch/>
        </p:blipFill>
        <p:spPr>
          <a:xfrm>
            <a:off x="-55418" y="3138056"/>
            <a:ext cx="2247900" cy="3748250"/>
          </a:xfrm>
          <a:prstGeom prst="rect">
            <a:avLst/>
          </a:prstGeom>
        </p:spPr>
      </p:pic>
      <p:sp>
        <p:nvSpPr>
          <p:cNvPr id="3" name="Объект 2">
            <a:extLst>
              <a:ext uri="{FF2B5EF4-FFF2-40B4-BE49-F238E27FC236}">
                <a16:creationId xmlns:a16="http://schemas.microsoft.com/office/drawing/2014/main" id="{2BC91222-17B6-456A-BD51-0C383DB880BB}"/>
              </a:ext>
            </a:extLst>
          </p:cNvPr>
          <p:cNvSpPr>
            <a:spLocks noGrp="1"/>
          </p:cNvSpPr>
          <p:nvPr>
            <p:ph idx="1"/>
          </p:nvPr>
        </p:nvSpPr>
        <p:spPr>
          <a:xfrm>
            <a:off x="2531918" y="1876465"/>
            <a:ext cx="9320645" cy="5475376"/>
          </a:xfrm>
        </p:spPr>
        <p:txBody>
          <a:bodyPr/>
          <a:lstStyle/>
          <a:p>
            <a:pPr marL="0" indent="0" algn="just">
              <a:buNone/>
            </a:pPr>
            <a:r>
              <a:rPr lang="ru-RU" dirty="0">
                <a:effectLst>
                  <a:outerShdw blurRad="38100" dist="38100" dir="2700000" algn="tl">
                    <a:srgbClr val="000000">
                      <a:alpha val="43137"/>
                    </a:srgbClr>
                  </a:outerShdw>
                </a:effectLst>
                <a:latin typeface="+mj-lt"/>
              </a:rPr>
              <a:t>В июле 1941 года Людмила Кравец ушла на войну в качестве санинструктора стрелкового подразделения на Северо-Западном фронте. Она выносила раненых с поля боя прямо из-под пуль. В 1942 году получила тяжелую травму. Пули задели оба бедра, а позже началась гангрена ног. После тяжелого выздоровления Кравец вернулась в состав своей части и дошла до Берлина. Имеет множество наград, в том числе медаль «За отвагу», орден Отечественной войны I степени,  удостоена звания Героя Советского Союза.</a:t>
            </a:r>
          </a:p>
        </p:txBody>
      </p:sp>
      <p:pic>
        <p:nvPicPr>
          <p:cNvPr id="11" name="Рисунок 10">
            <a:extLst>
              <a:ext uri="{FF2B5EF4-FFF2-40B4-BE49-F238E27FC236}">
                <a16:creationId xmlns:a16="http://schemas.microsoft.com/office/drawing/2014/main" id="{5358A227-CBCD-45DC-BBD3-47BB346A1359}"/>
              </a:ext>
            </a:extLst>
          </p:cNvPr>
          <p:cNvPicPr>
            <a:picLocks noChangeAspect="1"/>
          </p:cNvPicPr>
          <p:nvPr/>
        </p:nvPicPr>
        <p:blipFill>
          <a:blip r:embed="rId5"/>
          <a:stretch>
            <a:fillRect/>
          </a:stretch>
        </p:blipFill>
        <p:spPr>
          <a:xfrm>
            <a:off x="-55417" y="3560314"/>
            <a:ext cx="2247900" cy="3354295"/>
          </a:xfrm>
          <a:prstGeom prst="rect">
            <a:avLst/>
          </a:prstGeom>
        </p:spPr>
      </p:pic>
      <p:pic>
        <p:nvPicPr>
          <p:cNvPr id="12" name="Рисунок 11">
            <a:extLst>
              <a:ext uri="{FF2B5EF4-FFF2-40B4-BE49-F238E27FC236}">
                <a16:creationId xmlns:a16="http://schemas.microsoft.com/office/drawing/2014/main" id="{6219F46C-2FAD-4981-BFF6-3BC00DF9484F}"/>
              </a:ext>
            </a:extLst>
          </p:cNvPr>
          <p:cNvPicPr>
            <a:picLocks noChangeAspect="1"/>
          </p:cNvPicPr>
          <p:nvPr/>
        </p:nvPicPr>
        <p:blipFill>
          <a:blip r:embed="rId6"/>
          <a:stretch>
            <a:fillRect/>
          </a:stretch>
        </p:blipFill>
        <p:spPr>
          <a:xfrm>
            <a:off x="1520100" y="183059"/>
            <a:ext cx="9833700" cy="1438781"/>
          </a:xfrm>
          <a:prstGeom prst="rect">
            <a:avLst/>
          </a:prstGeom>
        </p:spPr>
      </p:pic>
      <p:sp>
        <p:nvSpPr>
          <p:cNvPr id="2" name="Заголовок 1">
            <a:extLst>
              <a:ext uri="{FF2B5EF4-FFF2-40B4-BE49-F238E27FC236}">
                <a16:creationId xmlns:a16="http://schemas.microsoft.com/office/drawing/2014/main" id="{E326F411-9215-4A06-BD82-4EF37233BC7A}"/>
              </a:ext>
            </a:extLst>
          </p:cNvPr>
          <p:cNvSpPr>
            <a:spLocks noGrp="1"/>
          </p:cNvSpPr>
          <p:nvPr>
            <p:ph type="title"/>
          </p:nvPr>
        </p:nvSpPr>
        <p:spPr>
          <a:xfrm>
            <a:off x="2698173" y="189473"/>
            <a:ext cx="10515600" cy="1325563"/>
          </a:xfrm>
        </p:spPr>
        <p:txBody>
          <a:bodyPr>
            <a:normAutofit/>
          </a:bodyPr>
          <a:lstStyle/>
          <a:p>
            <a:r>
              <a:rPr lang="ru-RU" sz="4800" dirty="0">
                <a:effectLst>
                  <a:outerShdw blurRad="38100" dist="38100" dir="2700000" algn="tl">
                    <a:schemeClr val="bg1"/>
                  </a:outerShdw>
                </a:effectLst>
              </a:rPr>
              <a:t>Кравец Людмила Степановна</a:t>
            </a:r>
          </a:p>
        </p:txBody>
      </p:sp>
      <p:pic>
        <p:nvPicPr>
          <p:cNvPr id="15" name="Рисунок 14">
            <a:extLst>
              <a:ext uri="{FF2B5EF4-FFF2-40B4-BE49-F238E27FC236}">
                <a16:creationId xmlns:a16="http://schemas.microsoft.com/office/drawing/2014/main" id="{FD4B507F-AF66-4A3E-874D-0D79CCE00EBD}"/>
              </a:ext>
            </a:extLst>
          </p:cNvPr>
          <p:cNvPicPr>
            <a:picLocks noChangeAspect="1"/>
          </p:cNvPicPr>
          <p:nvPr/>
        </p:nvPicPr>
        <p:blipFill rotWithShape="1">
          <a:blip r:embed="rId7">
            <a:extLst>
              <a:ext uri="{28A0092B-C50C-407E-A947-70E740481C1C}">
                <a14:useLocalDpi xmlns:a14="http://schemas.microsoft.com/office/drawing/2010/main" val="0"/>
              </a:ext>
            </a:extLst>
          </a:blip>
          <a:srcRect l="50000"/>
          <a:stretch/>
        </p:blipFill>
        <p:spPr>
          <a:xfrm>
            <a:off x="150451" y="-3360"/>
            <a:ext cx="1836161" cy="3563674"/>
          </a:xfrm>
          <a:prstGeom prst="rect">
            <a:avLst/>
          </a:prstGeom>
        </p:spPr>
      </p:pic>
    </p:spTree>
    <p:extLst>
      <p:ext uri="{BB962C8B-B14F-4D97-AF65-F5344CB8AC3E}">
        <p14:creationId xmlns:p14="http://schemas.microsoft.com/office/powerpoint/2010/main" val="34608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78442312-DC9C-4276-BC7A-8EA72A4D07C5}"/>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id="{CEB98397-85EF-4B0E-BE1E-3A4040E8CE34}"/>
              </a:ext>
            </a:extLst>
          </p:cNvPr>
          <p:cNvSpPr>
            <a:spLocks noGrp="1"/>
          </p:cNvSpPr>
          <p:nvPr>
            <p:ph idx="1"/>
          </p:nvPr>
        </p:nvSpPr>
        <p:spPr>
          <a:xfrm>
            <a:off x="313678" y="1825624"/>
            <a:ext cx="8009441" cy="4854107"/>
          </a:xfrm>
        </p:spPr>
        <p:txBody>
          <a:bodyPr>
            <a:normAutofit fontScale="92500" lnSpcReduction="10000"/>
          </a:bodyPr>
          <a:lstStyle/>
          <a:p>
            <a:pPr marL="0" indent="0" algn="just">
              <a:buNone/>
            </a:pPr>
            <a:r>
              <a:rPr lang="ru-RU" dirty="0">
                <a:effectLst>
                  <a:outerShdw blurRad="38100" dist="38100" dir="2700000" algn="tl">
                    <a:srgbClr val="000000">
                      <a:alpha val="43137"/>
                    </a:srgbClr>
                  </a:outerShdw>
                </a:effectLst>
                <a:latin typeface="+mj-lt"/>
              </a:rPr>
              <a:t>В апреле 1942 года Феодора </a:t>
            </a:r>
            <a:r>
              <a:rPr lang="ru-RU" dirty="0" err="1">
                <a:effectLst>
                  <a:outerShdw blurRad="38100" dist="38100" dir="2700000" algn="tl">
                    <a:srgbClr val="000000">
                      <a:alpha val="43137"/>
                    </a:srgbClr>
                  </a:outerShdw>
                </a:effectLst>
                <a:latin typeface="+mj-lt"/>
              </a:rPr>
              <a:t>Пушина</a:t>
            </a:r>
            <a:r>
              <a:rPr lang="ru-RU" dirty="0">
                <a:effectLst>
                  <a:outerShdw blurRad="38100" dist="38100" dir="2700000" algn="tl">
                    <a:srgbClr val="000000">
                      <a:alpha val="43137"/>
                    </a:srgbClr>
                  </a:outerShdw>
                </a:effectLst>
                <a:latin typeface="+mj-lt"/>
              </a:rPr>
              <a:t> была вызвана на войну, служила в первом Украинском фронте фельдшером. Поздней осенью шли суровые бои в Киеве, раненых доставляли в пригород — село </a:t>
            </a:r>
            <a:r>
              <a:rPr lang="ru-RU" dirty="0" err="1">
                <a:effectLst>
                  <a:outerShdw blurRad="38100" dist="38100" dir="2700000" algn="tl">
                    <a:srgbClr val="000000">
                      <a:alpha val="43137"/>
                    </a:srgbClr>
                  </a:outerShdw>
                </a:effectLst>
                <a:latin typeface="+mj-lt"/>
              </a:rPr>
              <a:t>Святошино</a:t>
            </a:r>
            <a:r>
              <a:rPr lang="ru-RU" dirty="0">
                <a:effectLst>
                  <a:outerShdw blurRad="38100" dist="38100" dir="2700000" algn="tl">
                    <a:srgbClr val="000000">
                      <a:alpha val="43137"/>
                    </a:srgbClr>
                  </a:outerShdw>
                </a:effectLst>
                <a:latin typeface="+mj-lt"/>
              </a:rPr>
              <a:t>. Утром 6 ноября 1943 года село попало под бомбардировку. Загорелось здание, где находился госпиталь с ранеными. </a:t>
            </a:r>
            <a:r>
              <a:rPr lang="ru-RU" dirty="0" err="1">
                <a:effectLst>
                  <a:outerShdw blurRad="38100" dist="38100" dir="2700000" algn="tl">
                    <a:srgbClr val="000000">
                      <a:alpha val="43137"/>
                    </a:srgbClr>
                  </a:outerShdw>
                </a:effectLst>
                <a:latin typeface="+mj-lt"/>
              </a:rPr>
              <a:t>Пушина</a:t>
            </a:r>
            <a:r>
              <a:rPr lang="ru-RU" dirty="0">
                <a:effectLst>
                  <a:outerShdw blurRad="38100" dist="38100" dir="2700000" algn="tl">
                    <a:srgbClr val="000000">
                      <a:alpha val="43137"/>
                    </a:srgbClr>
                  </a:outerShdw>
                </a:effectLst>
                <a:latin typeface="+mj-lt"/>
              </a:rPr>
              <a:t> вместе с командиром бросилась спасать больных. Из огня она вынесла более тридцати тяжелораненых бойцов. Когда она вернулась за последним бойцом, здание стало рушиться. Командир вынес ее из обломков сгоревшего дома, но </a:t>
            </a:r>
            <a:r>
              <a:rPr lang="ru-RU" dirty="0" err="1">
                <a:effectLst>
                  <a:outerShdw blurRad="38100" dist="38100" dir="2700000" algn="tl">
                    <a:srgbClr val="000000">
                      <a:alpha val="43137"/>
                    </a:srgbClr>
                  </a:outerShdw>
                </a:effectLst>
                <a:latin typeface="+mj-lt"/>
              </a:rPr>
              <a:t>фельдшерка</a:t>
            </a:r>
            <a:r>
              <a:rPr lang="ru-RU" dirty="0">
                <a:effectLst>
                  <a:outerShdw blurRad="38100" dist="38100" dir="2700000" algn="tl">
                    <a:srgbClr val="000000">
                      <a:alpha val="43137"/>
                    </a:srgbClr>
                  </a:outerShdw>
                </a:effectLst>
                <a:latin typeface="+mj-lt"/>
              </a:rPr>
              <a:t> получила сильные ожоги и травмы и скончалась на руках своего командира. Награждена орденом Красной звезды.</a:t>
            </a:r>
          </a:p>
        </p:txBody>
      </p:sp>
      <p:pic>
        <p:nvPicPr>
          <p:cNvPr id="11" name="Рисунок 10">
            <a:extLst>
              <a:ext uri="{FF2B5EF4-FFF2-40B4-BE49-F238E27FC236}">
                <a16:creationId xmlns:a16="http://schemas.microsoft.com/office/drawing/2014/main" id="{5C9DEA81-520B-4D01-9079-6B14561DCC71}"/>
              </a:ext>
            </a:extLst>
          </p:cNvPr>
          <p:cNvPicPr>
            <a:picLocks noChangeAspect="1"/>
          </p:cNvPicPr>
          <p:nvPr/>
        </p:nvPicPr>
        <p:blipFill>
          <a:blip r:embed="rId3"/>
          <a:stretch>
            <a:fillRect/>
          </a:stretch>
        </p:blipFill>
        <p:spPr>
          <a:xfrm>
            <a:off x="0" y="178268"/>
            <a:ext cx="9833700" cy="1438781"/>
          </a:xfrm>
          <a:prstGeom prst="rect">
            <a:avLst/>
          </a:prstGeom>
        </p:spPr>
      </p:pic>
      <p:sp>
        <p:nvSpPr>
          <p:cNvPr id="2" name="Заголовок 1">
            <a:extLst>
              <a:ext uri="{FF2B5EF4-FFF2-40B4-BE49-F238E27FC236}">
                <a16:creationId xmlns:a16="http://schemas.microsoft.com/office/drawing/2014/main" id="{27B3C7E3-966D-46C3-8748-D3E8CCF15C87}"/>
              </a:ext>
            </a:extLst>
          </p:cNvPr>
          <p:cNvSpPr>
            <a:spLocks noGrp="1"/>
          </p:cNvSpPr>
          <p:nvPr>
            <p:ph type="title"/>
          </p:nvPr>
        </p:nvSpPr>
        <p:spPr>
          <a:xfrm>
            <a:off x="1181100" y="178268"/>
            <a:ext cx="10515600" cy="1325563"/>
          </a:xfrm>
        </p:spPr>
        <p:txBody>
          <a:bodyPr>
            <a:normAutofit/>
          </a:bodyPr>
          <a:lstStyle/>
          <a:p>
            <a:r>
              <a:rPr lang="ru-RU" sz="4800" dirty="0" err="1">
                <a:effectLst>
                  <a:outerShdw blurRad="38100" dist="38100" dir="2700000" algn="tl">
                    <a:schemeClr val="bg1"/>
                  </a:outerShdw>
                </a:effectLst>
              </a:rPr>
              <a:t>Пушина</a:t>
            </a:r>
            <a:r>
              <a:rPr lang="ru-RU" sz="4800" dirty="0">
                <a:effectLst>
                  <a:outerShdw blurRad="38100" dist="38100" dir="2700000" algn="tl">
                    <a:schemeClr val="bg1"/>
                  </a:outerShdw>
                </a:effectLst>
              </a:rPr>
              <a:t> Феодора Андреевна</a:t>
            </a:r>
          </a:p>
        </p:txBody>
      </p:sp>
      <p:pic>
        <p:nvPicPr>
          <p:cNvPr id="18" name="Рисунок 17" descr="Изображение выглядит как текст&#10;&#10;Автоматически созданное описание">
            <a:extLst>
              <a:ext uri="{FF2B5EF4-FFF2-40B4-BE49-F238E27FC236}">
                <a16:creationId xmlns:a16="http://schemas.microsoft.com/office/drawing/2014/main" id="{0EABA808-EDC6-4E15-BE57-87E4E4600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1443" y="21972"/>
            <a:ext cx="2705090" cy="2646167"/>
          </a:xfrm>
          <a:prstGeom prst="rect">
            <a:avLst/>
          </a:prstGeom>
        </p:spPr>
      </p:pic>
      <p:pic>
        <p:nvPicPr>
          <p:cNvPr id="16" name="Рисунок 15">
            <a:extLst>
              <a:ext uri="{FF2B5EF4-FFF2-40B4-BE49-F238E27FC236}">
                <a16:creationId xmlns:a16="http://schemas.microsoft.com/office/drawing/2014/main" id="{9BBA6429-5C97-4409-8CF5-E622B02E99DE}"/>
              </a:ext>
            </a:extLst>
          </p:cNvPr>
          <p:cNvPicPr>
            <a:picLocks noChangeAspect="1"/>
          </p:cNvPicPr>
          <p:nvPr/>
        </p:nvPicPr>
        <p:blipFill>
          <a:blip r:embed="rId5">
            <a:duotone>
              <a:prstClr val="black"/>
              <a:srgbClr val="FF0000">
                <a:tint val="45000"/>
                <a:satMod val="400000"/>
              </a:srgbClr>
            </a:duotone>
            <a:extLst>
              <a:ext uri="{BEBA8EAE-BF5A-486C-A8C5-ECC9F3942E4B}">
                <a14:imgProps xmlns:a14="http://schemas.microsoft.com/office/drawing/2010/main">
                  <a14:imgLayer r:embed="rId6">
                    <a14:imgEffect>
                      <a14:artisticBlur radius="33"/>
                    </a14:imgEffect>
                  </a14:imgLayer>
                </a14:imgProps>
              </a:ext>
            </a:extLst>
          </a:blip>
          <a:stretch>
            <a:fillRect/>
          </a:stretch>
        </p:blipFill>
        <p:spPr>
          <a:xfrm>
            <a:off x="8605185" y="1938843"/>
            <a:ext cx="3598991" cy="4897185"/>
          </a:xfrm>
          <a:prstGeom prst="rect">
            <a:avLst/>
          </a:prstGeom>
        </p:spPr>
      </p:pic>
      <p:pic>
        <p:nvPicPr>
          <p:cNvPr id="15" name="Рисунок 14" descr="Изображение выглядит как человек&#10;&#10;Автоматически созданное описание">
            <a:extLst>
              <a:ext uri="{FF2B5EF4-FFF2-40B4-BE49-F238E27FC236}">
                <a16:creationId xmlns:a16="http://schemas.microsoft.com/office/drawing/2014/main" id="{6DDB66DD-622A-41C4-B66D-9F9C01344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8595" y="2293909"/>
            <a:ext cx="3359727" cy="4542119"/>
          </a:xfrm>
          <a:prstGeom prst="rect">
            <a:avLst/>
          </a:prstGeom>
        </p:spPr>
      </p:pic>
    </p:spTree>
    <p:extLst>
      <p:ext uri="{BB962C8B-B14F-4D97-AF65-F5344CB8AC3E}">
        <p14:creationId xmlns:p14="http://schemas.microsoft.com/office/powerpoint/2010/main" val="1427854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87067773-ECE9-47BB-9791-C0FCECE9B3D7}"/>
              </a:ext>
            </a:extLst>
          </p:cNvPr>
          <p:cNvPicPr>
            <a:picLocks noChangeAspect="1"/>
          </p:cNvPicPr>
          <p:nvPr/>
        </p:nvPicPr>
        <p:blipFill>
          <a:blip r:embed="rId2">
            <a:alphaModFix amt="20000"/>
          </a:blip>
          <a:stretch>
            <a:fillRect/>
          </a:stretch>
        </p:blipFill>
        <p:spPr>
          <a:xfrm>
            <a:off x="0" y="0"/>
            <a:ext cx="12192000" cy="6858000"/>
          </a:xfrm>
          <a:prstGeom prst="rect">
            <a:avLst/>
          </a:prstGeom>
        </p:spPr>
      </p:pic>
      <p:pic>
        <p:nvPicPr>
          <p:cNvPr id="15" name="Рисунок 14">
            <a:extLst>
              <a:ext uri="{FF2B5EF4-FFF2-40B4-BE49-F238E27FC236}">
                <a16:creationId xmlns:a16="http://schemas.microsoft.com/office/drawing/2014/main" id="{5DB39176-DAD4-4247-B34D-A4DD98B19A68}"/>
              </a:ext>
            </a:extLst>
          </p:cNvPr>
          <p:cNvPicPr>
            <a:picLocks noChangeAspect="1"/>
          </p:cNvPicPr>
          <p:nvPr/>
        </p:nvPicPr>
        <p:blipFill>
          <a:blip r:embed="rId3">
            <a:duotone>
              <a:prstClr val="black"/>
              <a:srgbClr val="FF0000">
                <a:tint val="45000"/>
                <a:satMod val="400000"/>
              </a:srgbClr>
            </a:duotone>
            <a:alphaModFix amt="85000"/>
            <a:extLst>
              <a:ext uri="{BEBA8EAE-BF5A-486C-A8C5-ECC9F3942E4B}">
                <a14:imgProps xmlns:a14="http://schemas.microsoft.com/office/drawing/2010/main">
                  <a14:imgLayer r:embed="rId4">
                    <a14:imgEffect>
                      <a14:artisticBlur radius="50"/>
                    </a14:imgEffect>
                  </a14:imgLayer>
                </a14:imgProps>
              </a:ext>
            </a:extLst>
          </a:blip>
          <a:stretch>
            <a:fillRect/>
          </a:stretch>
        </p:blipFill>
        <p:spPr>
          <a:xfrm>
            <a:off x="63" y="2004795"/>
            <a:ext cx="3273073" cy="4852482"/>
          </a:xfrm>
          <a:prstGeom prst="rect">
            <a:avLst/>
          </a:prstGeom>
        </p:spPr>
      </p:pic>
      <p:sp>
        <p:nvSpPr>
          <p:cNvPr id="9" name="TextBox 8">
            <a:extLst>
              <a:ext uri="{FF2B5EF4-FFF2-40B4-BE49-F238E27FC236}">
                <a16:creationId xmlns:a16="http://schemas.microsoft.com/office/drawing/2014/main" id="{EEF5450E-6939-487E-ABAE-6D06ECB75030}"/>
              </a:ext>
            </a:extLst>
          </p:cNvPr>
          <p:cNvSpPr txBox="1"/>
          <p:nvPr/>
        </p:nvSpPr>
        <p:spPr>
          <a:xfrm>
            <a:off x="3430732" y="1796268"/>
            <a:ext cx="8299608" cy="4893647"/>
          </a:xfrm>
          <a:prstGeom prst="rect">
            <a:avLst/>
          </a:prstGeom>
          <a:noFill/>
        </p:spPr>
        <p:txBody>
          <a:bodyPr wrap="square">
            <a:spAutoFit/>
          </a:bodyPr>
          <a:lstStyle/>
          <a:p>
            <a:pPr algn="just"/>
            <a:r>
              <a:rPr lang="ru-RU" sz="2400" dirty="0">
                <a:effectLst>
                  <a:outerShdw blurRad="38100" dist="38100" dir="2700000" algn="tl">
                    <a:srgbClr val="000000">
                      <a:alpha val="43137"/>
                    </a:srgbClr>
                  </a:outerShdw>
                </a:effectLst>
                <a:latin typeface="+mj-lt"/>
              </a:rPr>
              <a:t>Попала на фронт санинструктором в 1943 году. Осенью Валерия </a:t>
            </a:r>
            <a:r>
              <a:rPr lang="ru-RU" sz="2400" dirty="0" err="1">
                <a:effectLst>
                  <a:outerShdw blurRad="38100" dist="38100" dir="2700000" algn="tl">
                    <a:srgbClr val="000000">
                      <a:alpha val="43137"/>
                    </a:srgbClr>
                  </a:outerShdw>
                </a:effectLst>
                <a:latin typeface="+mj-lt"/>
              </a:rPr>
              <a:t>Гнаровская</a:t>
            </a:r>
            <a:r>
              <a:rPr lang="ru-RU" sz="2400" dirty="0">
                <a:effectLst>
                  <a:outerShdw blurRad="38100" dist="38100" dir="2700000" algn="tl">
                    <a:srgbClr val="000000">
                      <a:alpha val="43137"/>
                    </a:srgbClr>
                  </a:outerShdw>
                </a:effectLst>
                <a:latin typeface="+mj-lt"/>
              </a:rPr>
              <a:t> участвовала в бое на берегу Днепра. Тогда рота попала под пулеметный огонь врага. Враг отступил, но среди советских солдат было много убитых и раненых. Разбив для раненых палатки, отряд двинулся дальше. </a:t>
            </a:r>
            <a:r>
              <a:rPr lang="ru-RU" sz="2400" dirty="0" err="1">
                <a:effectLst>
                  <a:outerShdw blurRad="38100" dist="38100" dir="2700000" algn="tl">
                    <a:srgbClr val="000000">
                      <a:alpha val="43137"/>
                    </a:srgbClr>
                  </a:outerShdw>
                </a:effectLst>
                <a:latin typeface="+mj-lt"/>
              </a:rPr>
              <a:t>Гнаровская</a:t>
            </a:r>
            <a:r>
              <a:rPr lang="ru-RU" sz="2400" dirty="0">
                <a:effectLst>
                  <a:outerShdw blurRad="38100" dist="38100" dir="2700000" algn="tl">
                    <a:srgbClr val="000000">
                      <a:alpha val="43137"/>
                    </a:srgbClr>
                  </a:outerShdw>
                </a:effectLst>
                <a:latin typeface="+mj-lt"/>
              </a:rPr>
              <a:t> осталась с лагерем в ожидании транспорта красного креста. Ранним утром появился вражеский танк «тигр». Женщина собрала у раненых сумки с гранатами и вместе с ними кинулась под гусеницы. Она погибла, но ценой своей жизни спасла 70 бойцов.</a:t>
            </a:r>
          </a:p>
          <a:p>
            <a:pPr algn="just"/>
            <a:endParaRPr lang="ru-RU" sz="2400" dirty="0">
              <a:effectLst>
                <a:outerShdw blurRad="38100" dist="38100" dir="2700000" algn="tl">
                  <a:srgbClr val="000000">
                    <a:alpha val="43137"/>
                  </a:srgbClr>
                </a:outerShdw>
              </a:effectLst>
              <a:latin typeface="+mj-lt"/>
            </a:endParaRPr>
          </a:p>
          <a:p>
            <a:pPr algn="just"/>
            <a:r>
              <a:rPr lang="ru-RU" sz="2400" dirty="0">
                <a:effectLst>
                  <a:outerShdw blurRad="38100" dist="38100" dir="2700000" algn="tl">
                    <a:srgbClr val="000000">
                      <a:alpha val="43137"/>
                    </a:srgbClr>
                  </a:outerShdw>
                </a:effectLst>
                <a:latin typeface="+mj-lt"/>
              </a:rPr>
              <a:t>Награждена медалью «За отвагу»,  посмертно — званием Герой Советского Союза и орденом Ленина.</a:t>
            </a:r>
          </a:p>
        </p:txBody>
      </p:sp>
      <p:pic>
        <p:nvPicPr>
          <p:cNvPr id="11" name="Рисунок 10">
            <a:extLst>
              <a:ext uri="{FF2B5EF4-FFF2-40B4-BE49-F238E27FC236}">
                <a16:creationId xmlns:a16="http://schemas.microsoft.com/office/drawing/2014/main" id="{6677C103-21D0-43D7-882F-61092915ECDB}"/>
              </a:ext>
            </a:extLst>
          </p:cNvPr>
          <p:cNvPicPr>
            <a:picLocks noChangeAspect="1"/>
          </p:cNvPicPr>
          <p:nvPr/>
        </p:nvPicPr>
        <p:blipFill>
          <a:blip r:embed="rId5"/>
          <a:stretch>
            <a:fillRect/>
          </a:stretch>
        </p:blipFill>
        <p:spPr>
          <a:xfrm>
            <a:off x="0" y="2455583"/>
            <a:ext cx="2969072" cy="4402417"/>
          </a:xfrm>
          <a:prstGeom prst="rect">
            <a:avLst/>
          </a:prstGeom>
        </p:spPr>
      </p:pic>
      <p:pic>
        <p:nvPicPr>
          <p:cNvPr id="14" name="Рисунок 13">
            <a:extLst>
              <a:ext uri="{FF2B5EF4-FFF2-40B4-BE49-F238E27FC236}">
                <a16:creationId xmlns:a16="http://schemas.microsoft.com/office/drawing/2014/main" id="{8FD1F93C-705C-4848-98AF-6E24787C0C51}"/>
              </a:ext>
            </a:extLst>
          </p:cNvPr>
          <p:cNvPicPr>
            <a:picLocks noChangeAspect="1"/>
          </p:cNvPicPr>
          <p:nvPr/>
        </p:nvPicPr>
        <p:blipFill>
          <a:blip r:embed="rId6"/>
          <a:stretch>
            <a:fillRect/>
          </a:stretch>
        </p:blipFill>
        <p:spPr>
          <a:xfrm>
            <a:off x="1248898" y="217333"/>
            <a:ext cx="9839797" cy="1438781"/>
          </a:xfrm>
          <a:prstGeom prst="rect">
            <a:avLst/>
          </a:prstGeom>
        </p:spPr>
      </p:pic>
      <p:sp>
        <p:nvSpPr>
          <p:cNvPr id="2" name="Заголовок 1">
            <a:extLst>
              <a:ext uri="{FF2B5EF4-FFF2-40B4-BE49-F238E27FC236}">
                <a16:creationId xmlns:a16="http://schemas.microsoft.com/office/drawing/2014/main" id="{0138EAB5-F0C4-4AB2-A498-302B9314E82C}"/>
              </a:ext>
            </a:extLst>
          </p:cNvPr>
          <p:cNvSpPr>
            <a:spLocks noGrp="1"/>
          </p:cNvSpPr>
          <p:nvPr>
            <p:ph type="title"/>
          </p:nvPr>
        </p:nvSpPr>
        <p:spPr>
          <a:xfrm>
            <a:off x="2523445" y="168085"/>
            <a:ext cx="10515600" cy="1325563"/>
          </a:xfrm>
        </p:spPr>
        <p:txBody>
          <a:bodyPr>
            <a:normAutofit/>
          </a:bodyPr>
          <a:lstStyle/>
          <a:p>
            <a:r>
              <a:rPr lang="ru-RU" sz="4800" dirty="0" err="1">
                <a:effectLst>
                  <a:outerShdw blurRad="38100" dist="38100" dir="2700000" algn="tl">
                    <a:schemeClr val="bg1"/>
                  </a:outerShdw>
                </a:effectLst>
              </a:rPr>
              <a:t>Гнаровская</a:t>
            </a:r>
            <a:r>
              <a:rPr lang="ru-RU" sz="4800" dirty="0">
                <a:effectLst>
                  <a:outerShdw blurRad="38100" dist="38100" dir="2700000" algn="tl">
                    <a:schemeClr val="bg1"/>
                  </a:outerShdw>
                </a:effectLst>
              </a:rPr>
              <a:t> Валерия Осиповна</a:t>
            </a:r>
          </a:p>
        </p:txBody>
      </p:sp>
      <p:pic>
        <p:nvPicPr>
          <p:cNvPr id="16" name="Рисунок 15">
            <a:extLst>
              <a:ext uri="{FF2B5EF4-FFF2-40B4-BE49-F238E27FC236}">
                <a16:creationId xmlns:a16="http://schemas.microsoft.com/office/drawing/2014/main" id="{6DFDEBE8-10D2-4BD8-B4EB-DF659321A856}"/>
              </a:ext>
            </a:extLst>
          </p:cNvPr>
          <p:cNvPicPr>
            <a:picLocks noChangeAspect="1"/>
          </p:cNvPicPr>
          <p:nvPr/>
        </p:nvPicPr>
        <p:blipFill>
          <a:blip r:embed="rId7"/>
          <a:stretch>
            <a:fillRect/>
          </a:stretch>
        </p:blipFill>
        <p:spPr>
          <a:xfrm>
            <a:off x="-408935" y="-281677"/>
            <a:ext cx="1992301" cy="2661196"/>
          </a:xfrm>
          <a:prstGeom prst="rect">
            <a:avLst/>
          </a:prstGeom>
        </p:spPr>
      </p:pic>
      <p:pic>
        <p:nvPicPr>
          <p:cNvPr id="17" name="Рисунок 16">
            <a:extLst>
              <a:ext uri="{FF2B5EF4-FFF2-40B4-BE49-F238E27FC236}">
                <a16:creationId xmlns:a16="http://schemas.microsoft.com/office/drawing/2014/main" id="{FDFA82C0-E535-4907-91C9-6DED3F1430A2}"/>
              </a:ext>
            </a:extLst>
          </p:cNvPr>
          <p:cNvPicPr>
            <a:picLocks noChangeAspect="1"/>
          </p:cNvPicPr>
          <p:nvPr/>
        </p:nvPicPr>
        <p:blipFill>
          <a:blip r:embed="rId8"/>
          <a:stretch>
            <a:fillRect/>
          </a:stretch>
        </p:blipFill>
        <p:spPr>
          <a:xfrm>
            <a:off x="1248899" y="0"/>
            <a:ext cx="1078528" cy="2096143"/>
          </a:xfrm>
          <a:prstGeom prst="rect">
            <a:avLst/>
          </a:prstGeom>
        </p:spPr>
      </p:pic>
    </p:spTree>
    <p:extLst>
      <p:ext uri="{BB962C8B-B14F-4D97-AF65-F5344CB8AC3E}">
        <p14:creationId xmlns:p14="http://schemas.microsoft.com/office/powerpoint/2010/main" val="544265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C804C6E4-DC77-4FD7-A0BB-7883791E9B3E}"/>
              </a:ext>
            </a:extLst>
          </p:cNvPr>
          <p:cNvPicPr>
            <a:picLocks noChangeAspect="1"/>
          </p:cNvPicPr>
          <p:nvPr/>
        </p:nvPicPr>
        <p:blipFill>
          <a:blip r:embed="rId2">
            <a:alphaModFix amt="20000"/>
          </a:blip>
          <a:stretch>
            <a:fillRect/>
          </a:stretch>
        </p:blipFill>
        <p:spPr>
          <a:xfrm>
            <a:off x="0" y="0"/>
            <a:ext cx="12192000" cy="6858000"/>
          </a:xfrm>
          <a:prstGeom prst="rect">
            <a:avLst/>
          </a:prstGeom>
        </p:spPr>
      </p:pic>
      <p:pic>
        <p:nvPicPr>
          <p:cNvPr id="11" name="Рисунок 10">
            <a:extLst>
              <a:ext uri="{FF2B5EF4-FFF2-40B4-BE49-F238E27FC236}">
                <a16:creationId xmlns:a16="http://schemas.microsoft.com/office/drawing/2014/main" id="{74FC0A52-CB83-4E34-9D81-5A3FE1164496}"/>
              </a:ext>
            </a:extLst>
          </p:cNvPr>
          <p:cNvPicPr>
            <a:picLocks noChangeAspect="1"/>
          </p:cNvPicPr>
          <p:nvPr/>
        </p:nvPicPr>
        <p:blipFill>
          <a:blip r:embed="rId3">
            <a:alphaModFix amt="85000"/>
            <a:duotone>
              <a:prstClr val="black"/>
              <a:srgbClr val="FF0000">
                <a:tint val="45000"/>
                <a:satMod val="400000"/>
              </a:srgbClr>
            </a:duotone>
            <a:extLst>
              <a:ext uri="{BEBA8EAE-BF5A-486C-A8C5-ECC9F3942E4B}">
                <a14:imgProps xmlns:a14="http://schemas.microsoft.com/office/drawing/2010/main">
                  <a14:imgLayer r:embed="rId4">
                    <a14:imgEffect>
                      <a14:artisticBlur radius="41"/>
                    </a14:imgEffect>
                  </a14:imgLayer>
                </a14:imgProps>
              </a:ext>
            </a:extLst>
          </a:blip>
          <a:stretch>
            <a:fillRect/>
          </a:stretch>
        </p:blipFill>
        <p:spPr>
          <a:xfrm>
            <a:off x="8717973" y="2481401"/>
            <a:ext cx="3491346" cy="4367579"/>
          </a:xfrm>
          <a:prstGeom prst="rect">
            <a:avLst/>
          </a:prstGeom>
        </p:spPr>
      </p:pic>
      <p:sp>
        <p:nvSpPr>
          <p:cNvPr id="3" name="Объект 2">
            <a:extLst>
              <a:ext uri="{FF2B5EF4-FFF2-40B4-BE49-F238E27FC236}">
                <a16:creationId xmlns:a16="http://schemas.microsoft.com/office/drawing/2014/main" id="{3325ED9B-0363-49B0-8865-E38222F4BA6C}"/>
              </a:ext>
            </a:extLst>
          </p:cNvPr>
          <p:cNvSpPr>
            <a:spLocks noGrp="1"/>
          </p:cNvSpPr>
          <p:nvPr>
            <p:ph idx="1"/>
          </p:nvPr>
        </p:nvSpPr>
        <p:spPr>
          <a:xfrm>
            <a:off x="214745" y="2022415"/>
            <a:ext cx="8503228" cy="4351338"/>
          </a:xfrm>
        </p:spPr>
        <p:txBody>
          <a:bodyPr>
            <a:normAutofit fontScale="77500" lnSpcReduction="20000"/>
          </a:bodyPr>
          <a:lstStyle/>
          <a:p>
            <a:pPr marL="0" indent="0" algn="just">
              <a:buNone/>
            </a:pPr>
            <a:r>
              <a:rPr lang="ru-RU" dirty="0">
                <a:effectLst>
                  <a:outerShdw blurRad="38100" dist="38100" dir="2700000" algn="tl">
                    <a:srgbClr val="000000">
                      <a:alpha val="43137"/>
                    </a:srgbClr>
                  </a:outerShdw>
                </a:effectLst>
                <a:latin typeface="+mj-lt"/>
              </a:rPr>
              <a:t>В 1943 году Ксения Константинова добровольно ушла на фронт санинструктором и попала в третий батальон 730 стрелкового полка. Под Курском дивизия оказалась под главным ударом вражеских войск и подверглась жестокому воздушному обстрелу и танковым атакам. Константинова выносила раненых с поля боя, оказывала им первую медицинскую помощь и возвращалась на передовую. Бойцы отбивали удар за ударом, а потом пошли в контратаку. После одной из таких атак женщина очнулась уже в госпитале в Туле. Позже она узнала, что рядом с ней разорвалась мина.</a:t>
            </a:r>
          </a:p>
          <a:p>
            <a:pPr marL="0" indent="0" algn="just">
              <a:buNone/>
            </a:pPr>
            <a:endParaRPr lang="ru-RU" dirty="0">
              <a:effectLst>
                <a:outerShdw blurRad="38100" dist="38100" dir="2700000" algn="tl">
                  <a:srgbClr val="000000">
                    <a:alpha val="43137"/>
                  </a:srgbClr>
                </a:outerShdw>
              </a:effectLst>
              <a:latin typeface="+mj-lt"/>
            </a:endParaRPr>
          </a:p>
          <a:p>
            <a:pPr marL="0" indent="0" algn="just">
              <a:buNone/>
            </a:pPr>
            <a:r>
              <a:rPr lang="ru-RU" dirty="0">
                <a:effectLst>
                  <a:outerShdw blurRad="38100" dist="38100" dir="2700000" algn="tl">
                    <a:srgbClr val="000000">
                      <a:alpha val="43137"/>
                    </a:srgbClr>
                  </a:outerShdw>
                </a:effectLst>
                <a:latin typeface="+mj-lt"/>
              </a:rPr>
              <a:t>Вернулась на фронт под Смоленск. Бои шли ожесточенные — некоторые населенные пункты то переходили в руки врага, то вновь возвращались к нашими войскам. Ксения Константинова была ранена и захвачена в плен. Ее жестоко пытали а потом расстреляли, не добившись никаких признаний.</a:t>
            </a:r>
          </a:p>
        </p:txBody>
      </p:sp>
      <p:pic>
        <p:nvPicPr>
          <p:cNvPr id="9" name="Рисунок 8">
            <a:extLst>
              <a:ext uri="{FF2B5EF4-FFF2-40B4-BE49-F238E27FC236}">
                <a16:creationId xmlns:a16="http://schemas.microsoft.com/office/drawing/2014/main" id="{57424D85-4789-400B-9C4D-9E0A046BC5D6}"/>
              </a:ext>
            </a:extLst>
          </p:cNvPr>
          <p:cNvPicPr>
            <a:picLocks noChangeAspect="1"/>
          </p:cNvPicPr>
          <p:nvPr/>
        </p:nvPicPr>
        <p:blipFill>
          <a:blip r:embed="rId5"/>
          <a:stretch>
            <a:fillRect/>
          </a:stretch>
        </p:blipFill>
        <p:spPr>
          <a:xfrm>
            <a:off x="9058384" y="2947529"/>
            <a:ext cx="3133616" cy="3920068"/>
          </a:xfrm>
          <a:prstGeom prst="rect">
            <a:avLst/>
          </a:prstGeom>
        </p:spPr>
      </p:pic>
      <p:pic>
        <p:nvPicPr>
          <p:cNvPr id="10" name="Рисунок 9">
            <a:extLst>
              <a:ext uri="{FF2B5EF4-FFF2-40B4-BE49-F238E27FC236}">
                <a16:creationId xmlns:a16="http://schemas.microsoft.com/office/drawing/2014/main" id="{3D783576-7811-4853-B6DE-BD9053CC2C31}"/>
              </a:ext>
            </a:extLst>
          </p:cNvPr>
          <p:cNvPicPr>
            <a:picLocks noChangeAspect="1"/>
          </p:cNvPicPr>
          <p:nvPr/>
        </p:nvPicPr>
        <p:blipFill>
          <a:blip r:embed="rId6"/>
          <a:stretch>
            <a:fillRect/>
          </a:stretch>
        </p:blipFill>
        <p:spPr>
          <a:xfrm>
            <a:off x="0" y="251907"/>
            <a:ext cx="9839797" cy="1438781"/>
          </a:xfrm>
          <a:prstGeom prst="rect">
            <a:avLst/>
          </a:prstGeom>
        </p:spPr>
      </p:pic>
      <p:sp>
        <p:nvSpPr>
          <p:cNvPr id="2" name="Заголовок 1">
            <a:extLst>
              <a:ext uri="{FF2B5EF4-FFF2-40B4-BE49-F238E27FC236}">
                <a16:creationId xmlns:a16="http://schemas.microsoft.com/office/drawing/2014/main" id="{121C99EC-0DDE-49EE-A3EB-EBF3D61F4972}"/>
              </a:ext>
            </a:extLst>
          </p:cNvPr>
          <p:cNvSpPr>
            <a:spLocks noGrp="1"/>
          </p:cNvSpPr>
          <p:nvPr>
            <p:ph type="title"/>
          </p:nvPr>
        </p:nvSpPr>
        <p:spPr>
          <a:xfrm>
            <a:off x="838200" y="242310"/>
            <a:ext cx="10515600" cy="1325563"/>
          </a:xfrm>
        </p:spPr>
        <p:txBody>
          <a:bodyPr/>
          <a:lstStyle/>
          <a:p>
            <a:r>
              <a:rPr lang="ru-RU" dirty="0">
                <a:effectLst>
                  <a:outerShdw blurRad="50800" dist="50800" dir="3000000" sx="101000" sy="101000" algn="ctr" rotWithShape="0">
                    <a:schemeClr val="bg1"/>
                  </a:outerShdw>
                </a:effectLst>
              </a:rPr>
              <a:t>Константинова Ксения Семеновна</a:t>
            </a:r>
          </a:p>
        </p:txBody>
      </p:sp>
    </p:spTree>
    <p:extLst>
      <p:ext uri="{BB962C8B-B14F-4D97-AF65-F5344CB8AC3E}">
        <p14:creationId xmlns:p14="http://schemas.microsoft.com/office/powerpoint/2010/main" val="100006784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1072</Words>
  <Application>Microsoft Office PowerPoint</Application>
  <PresentationFormat>Широкоэкранный</PresentationFormat>
  <Paragraphs>34</Paragraphs>
  <Slides>11</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11</vt:i4>
      </vt:variant>
    </vt:vector>
  </HeadingPairs>
  <TitlesOfParts>
    <vt:vector size="15" baseType="lpstr">
      <vt:lpstr>Arial</vt:lpstr>
      <vt:lpstr>Calibri</vt:lpstr>
      <vt:lpstr>Calibri Light</vt:lpstr>
      <vt:lpstr>Тема Office</vt:lpstr>
      <vt:lpstr>Женщины-врачи во время Великой Отечественной войны</vt:lpstr>
      <vt:lpstr>Презентация PowerPoint</vt:lpstr>
      <vt:lpstr>Татьяна Павловна Денягина</vt:lpstr>
      <vt:lpstr>Ломова Дора Павловна</vt:lpstr>
      <vt:lpstr>Ефросинья Меркурьевна Леонова</vt:lpstr>
      <vt:lpstr>Кравец Людмила Степановна</vt:lpstr>
      <vt:lpstr>Пушина Феодора Андреевна</vt:lpstr>
      <vt:lpstr>Гнаровская Валерия Осиповна</vt:lpstr>
      <vt:lpstr>Константинова Ксения Семеновна</vt:lpstr>
      <vt:lpstr>Маресева Зинаида Ивановна</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Женщины-врачи во время Великой Отечественной войны</dc:title>
  <dc:creator>Соня Воронина</dc:creator>
  <cp:lastModifiedBy>Соня Воронина</cp:lastModifiedBy>
  <cp:revision>1</cp:revision>
  <dcterms:created xsi:type="dcterms:W3CDTF">2022-04-20T13:04:17Z</dcterms:created>
  <dcterms:modified xsi:type="dcterms:W3CDTF">2022-04-20T15:19:54Z</dcterms:modified>
</cp:coreProperties>
</file>