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9" r:id="rId2"/>
    <p:sldId id="300" r:id="rId3"/>
    <p:sldId id="290" r:id="rId4"/>
    <p:sldId id="291" r:id="rId5"/>
    <p:sldId id="297" r:id="rId6"/>
    <p:sldId id="296" r:id="rId7"/>
    <p:sldId id="299" r:id="rId8"/>
    <p:sldId id="29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D034E-91F9-4E3F-981A-ECF4BD074615}" type="datetimeFigureOut">
              <a:rPr lang="ru-RU" smtClean="0"/>
              <a:t>27.01.2025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C057A-66B0-4972-9C2F-304C59623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051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4843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41490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1668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5650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2065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6422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16298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1887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Пусто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2575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Вертикальный заголовок и текст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990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Титульны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1483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Заголовок раздела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6892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496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Сравнение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102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Только заголовок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784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Объект с подписью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275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Рисунок с подписью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93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Заголовок и вертикальный текст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2763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842490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23.jpeg"/><Relationship Id="rId5" Type="http://schemas.openxmlformats.org/officeDocument/2006/relationships/image" Target="../media/image18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microsoft.com/office/2007/relationships/hdphoto" Target="../media/hdphoto2.wdp"/><Relationship Id="rId9" Type="http://schemas.openxmlformats.org/officeDocument/2006/relationships/image" Target="../media/image21.jpe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104186" y="1126365"/>
            <a:ext cx="583910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эффективного диагностического инструментария позволит в перспективе снизить количество суицидальных попыток на 30% и случаев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скулшутинга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на 50%.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ЗАКАЗЧИК: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ПИМУ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РАЗРАБОТКИ: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 года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8 028 500 руб.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ОБЪЁМ ВЫПУСКА: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к 2025 г.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тиражирование программно-аппаратного комплекса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Изготовлен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проходит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испытания в реальных условиях эксплуатации опытный образец системы. 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lang="ru-RU" sz="14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ru-RU" sz="14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КОММЕРЦИАЛИЗАЦИЯ ПРОЕКТА: </a:t>
            </a:r>
            <a:r>
              <a:rPr lang="ru-RU" sz="14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внедрение проекта в 15 школ региона, получена поддержка из бюджета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ru-RU" sz="14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8 500 </a:t>
            </a:r>
            <a:r>
              <a:rPr lang="ru-RU" sz="14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000 руб</a:t>
            </a:r>
            <a:r>
              <a:rPr lang="ru-RU" sz="14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100%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системы отечественного 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СООТВЕТСТВУЕТ: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коду ГРНТИ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15.31.31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41721" y="207148"/>
            <a:ext cx="60915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202D63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-145549" y="621609"/>
            <a:ext cx="635933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Диагностический инструментарий 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для выявления </a:t>
            </a:r>
            <a:r>
              <a:rPr kumimoji="0" lang="ru-RU" sz="15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аутоагрессивных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и </a:t>
            </a:r>
            <a:r>
              <a:rPr kumimoji="0" lang="ru-RU" sz="15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гетероагрессивных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тенденций у подростков </a:t>
            </a:r>
            <a:endParaRPr kumimoji="0" lang="ru-RU" sz="15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7272" y="1488398"/>
            <a:ext cx="6096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ПРОДУКТА: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состав комплекса входят: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1. Специализированная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анкета (опросник для выявления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аутоагрессивных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и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гетероагрессивных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тенденций)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2. Программно-аппаратный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комплекс для отслеживания траектории движения и фиксации взгляда испытуемого на стимульном материале, расположенном на экране персонального компьютера с целью выявления групп риска по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аутоагрессии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 гетероагрессии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43" y="3309211"/>
            <a:ext cx="5895343" cy="31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6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418138" y="2190069"/>
            <a:ext cx="56048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Период получения результата: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2022-2024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разработки: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2 000 000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рублей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ru-RU" sz="16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КОММЕРЦИАЛИЗАЦИЯ: </a:t>
            </a:r>
            <a:r>
              <a:rPr lang="ru-RU" sz="16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общая сумма продаж начиная с 2023 года – 9 000 000 руб.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все компоненты (100 %) отечественного производства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71490" y="25913"/>
            <a:ext cx="60915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ФГБОУ ВО «ПИМУ» Минздрава России</a:t>
            </a:r>
            <a:endParaRPr kumimoji="0" lang="ru-RU" sz="1600" b="1" i="0" u="none" strike="noStrike" kern="0" cap="all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267040" y="412507"/>
            <a:ext cx="116434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Создание инновационной тест-системы </a:t>
            </a:r>
            <a:r>
              <a:rPr kumimoji="0" lang="ru-RU" sz="1600" b="1" i="0" u="none" strike="noStrike" kern="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диагностики </a:t>
            </a: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лейкоза крупного РОГОТОГО скота методом ИФА  </a:t>
            </a:r>
            <a:endParaRPr kumimoji="0" lang="ru-RU" sz="1600" b="1" i="0" u="none" strike="noStrike" kern="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6814" y="997282"/>
            <a:ext cx="61510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результата: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Разработана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новая тест-система для выявления антител к вирусу лейкоза (BLV) крупного рогатого скота (КРС) методом иммуноферментного анализа «ДС-ИФА-АНТИ-BLV», реализованная с использованием «сэндвич» формата ИФА с биотин-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стрептавидин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системой, выявляющая все классы антител к 11 известным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генотипам вируса лейкоза.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Диагностическая чувствительность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новой тест-системы приближаются к 100%. Верификация в подтверждающем тесте не требуется.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7630" y="4104077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):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Эффективность разработки обусловлена высокой чувствительностью, позволяющей избежать ложных результатов и тем самым повысить эффект от профилактических и диагностических мероприятий, направленных на предотвращение распространения и ликвидацию очагов лейкоза КРС.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18138" y="997282"/>
            <a:ext cx="554355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 /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</a:t>
            </a:r>
            <a:r>
              <a:rPr lang="ru-RU" sz="1600" b="1" kern="0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артнер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ПИМУ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ООО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Диагностические системы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Система лабораторий государственной ветеринарной службы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7630" y="3250137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завершена, оформлен патент, заключен договор об использовании результатов интеллектуальной деятельности, ведется промышленный выпуск продукта. 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5700" y="5412792"/>
            <a:ext cx="61798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Соответствие разработки: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превентивная и персонализированная медицина – одно из направлений научно-технического развития России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F89CB5C-1922-41E6-858F-3EC8E114B97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418138" y="3952374"/>
            <a:ext cx="2168289" cy="190669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E5CEBC4-84E5-408E-989A-F303A9BA5521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474" y="4092858"/>
            <a:ext cx="3220534" cy="162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08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408987" y="1340694"/>
            <a:ext cx="557400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инновационный метод терапии ПТСР, способен повысить скорость и качество психологической реабилитации комбатантов с ПТСР. На данный момент в России нет ни одной отечественной разработки в области ЭТВР для реабилитации комбатантов с ПТСР, что делает разрабатываемый метод и ИС перспективными для внедрения в центры реабилитации по всей стране.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 года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24 677 </a:t>
            </a:r>
            <a:r>
              <a:rPr lang="ru-RU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500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ОБЪЁМ ВЫПУСКА: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к 2025 г. прототип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программного продукта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для реабилитации участников боевых действий с посттравматическим стрессом с использованием экспозиционной терапии и системы биологической обратной связи в среде виртуальной реальности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изготовлен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 проходит испытания в реальных условиях эксплуатации опытный образец системы.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80% компонентов системы отечественного 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СООТВЕТСТВУЕТ: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коду ГРНТИ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15.31.35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41721" y="207148"/>
            <a:ext cx="60915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defRPr/>
            </a:pPr>
            <a:r>
              <a:rPr lang="ru-RU" sz="1400" b="1" kern="0" dirty="0">
                <a:solidFill>
                  <a:srgbClr val="202D63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111733" y="460373"/>
            <a:ext cx="1146195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Программный продукт 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для реабилитации участников боевых действий 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 посттравматическим 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стрессом с использованием экспозиционной терапии и системы биологической обратной связи в среде виртуальной реальности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3775" y="1245203"/>
            <a:ext cx="5849497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ПРОДУКТА: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программный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продукт, позволяющий воспроизводить травмирующие и релаксирующие сцены, которые могут быть использованы в составе разработанной технологии.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Промышленный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образец – экранная форма для воспроизведения боевой ситуации.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21" y="2804160"/>
            <a:ext cx="6096000" cy="369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6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021829" y="361036"/>
            <a:ext cx="5839103" cy="6373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(ЦЕННОСТЬ):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Для вузов и ссузов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повышение качества медицинского образования в России, особенно в тех вузах, где имеется дефицит высококачественных визуальных пособий.</a:t>
            </a: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Создание в вузе единой цифровой образовательной среды, способствующей углублению знаний обучающихся и повышению их мотивации на протяжении всего периода обучения.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 </a:t>
            </a:r>
            <a:r>
              <a:rPr lang="ru-RU" sz="1200" b="1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 </a:t>
            </a:r>
            <a:r>
              <a:rPr lang="ru-RU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Партнер: </a:t>
            </a:r>
            <a:r>
              <a:rPr lang="ru-RU" sz="1200" kern="0" noProof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ПИМУ</a:t>
            </a:r>
            <a:r>
              <a:rPr lang="en-US" sz="1200" kern="0" noProof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 </a:t>
            </a:r>
            <a:r>
              <a:rPr lang="ru-RU" sz="1200" kern="0" noProof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ВУЗы, </a:t>
            </a:r>
            <a:r>
              <a:rPr lang="ru-RU" sz="1200" kern="0" noProof="0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ССУЗы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 года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 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5 525 688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ОБЪЁМ ВЫПУСКА: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к 2025 г. будет подготовлено и реализовано 20 категорий медицинского атласа.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УГТ9. Продемонстрирована работа реальной системы в условиях реальной эксплуатации. Технология подготовлена к серийному производству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  <a:p>
            <a:pPr lvl="0">
              <a:buClr>
                <a:srgbClr val="000000"/>
              </a:buClr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КОММЕРЦИАЛИЗАЦИЯ </a:t>
            </a:r>
            <a:r>
              <a:rPr lang="ru-RU" sz="1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ПРОЕКТА:</a:t>
            </a:r>
          </a:p>
          <a:p>
            <a:pPr lvl="0">
              <a:buClr>
                <a:srgbClr val="000000"/>
              </a:buClr>
              <a:defRPr/>
            </a:pP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 итогам 2024 г. объём продаж составил 8 000 </a:t>
            </a:r>
            <a:r>
              <a:rPr lang="ru-RU" sz="12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000,00 </a:t>
            </a: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руб.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100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% компонентов системы отечественного 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СООТВЕТСТВУЕТ: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коду ГРНТИ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20.23.25  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приоритету научно-технологического развития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Превентивная и персонифицированная медицина, обеспечение здорового долголетия.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критической технологии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Технология разработки медицинских изделий нового поколения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41721" y="207148"/>
            <a:ext cx="60915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202D63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374683" y="605120"/>
            <a:ext cx="58391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Web-</a:t>
            </a:r>
            <a:r>
              <a:rPr kumimoji="0" lang="ru-RU" sz="1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приложение «Медицинский атлас»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2726" y="869787"/>
            <a:ext cx="583910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ПРОДУКТА: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уникальный цифровой учебный инструмент для использования на занятиях в медицинских учебных учреждениях, а также для самоподготовки студентов. 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Это обширная база медицинских случаев и изображений, представляющих такие категории как: электрокардиография, паразитология, гистология, патологическая анатомия, клиническая лабораторная диагностика, эндоскопия, лучевая диагностика, ботаника, патологии кожи и другие. Все изображения выполнены в высоком разрешении, имеют разметку и сопровождаются подробным описанием. Атлас 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имеет функцию контроля знаний. 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5" name="Рисунок 4" descr="Изображение выглядит как текст, снимок экрана, вода, Бренд&#10;&#10;Автоматически созданное описание">
            <a:extLst>
              <a:ext uri="{FF2B5EF4-FFF2-40B4-BE49-F238E27FC236}">
                <a16:creationId xmlns:a16="http://schemas.microsoft.com/office/drawing/2014/main" id="{0B90DB87-D6C4-E28D-9016-AB2909132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14" y="3181169"/>
            <a:ext cx="4597638" cy="358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02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322316" y="2871085"/>
            <a:ext cx="57557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объём выпуска: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25-30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тыс.шт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 в год к 2027г.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100%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системы отечественного 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71490" y="218531"/>
            <a:ext cx="6091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226316" y="770788"/>
            <a:ext cx="63593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Аллогенный фибриновый клей «</a:t>
            </a:r>
            <a:r>
              <a:rPr kumimoji="0" lang="en-US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FIBRINNECT»</a:t>
            </a:r>
            <a:endParaRPr kumimoji="0" lang="ru-RU" sz="1600" b="1" i="0" u="none" strike="noStrike" kern="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7041" y="1133728"/>
            <a:ext cx="6096000" cy="25391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результата: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Разработана лабораторная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технология получения двухкомпонентного аллогенного фибринового клея “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FibriNNect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”, обладающего высокой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биосовместимостью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, высокой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полимеризационной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способностью и хорошей адгезией по отношению к тканям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 Разработан</a:t>
            </a:r>
            <a:r>
              <a:rPr kumimoji="0" lang="en-US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прототип системы доставки и смешивания препарата.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Разработана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лабораторная технология получения фибриногена из первичного утильного сырья глубокого цикла переработки плазмы крови, который может выступать в качестве базовой фармакологической субстанции для местных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гемостатических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средства на основе прямых коагулянтов: тромбина и фибриногена.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65352" y="125188"/>
            <a:ext cx="5869684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(ценность):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импортозамещение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на рынке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гемостатических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лекарственных средств, в частности фибриновых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герметиков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импортозамещение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 области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фибриногеновых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3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фармсубстанций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технологический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суверенитет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повышение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качества оказания медицинской помощи по профилю хирургия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22316" y="1745106"/>
            <a:ext cx="57512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ru-RU" sz="16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 </a:t>
            </a:r>
            <a:r>
              <a:rPr lang="ru-RU" sz="1600" b="1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 </a:t>
            </a:r>
            <a:r>
              <a:rPr lang="ru-RU" sz="16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Партнер:</a:t>
            </a:r>
            <a:endParaRPr lang="ru-RU" sz="1600" b="1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ПИМУ</a:t>
            </a: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ФГУП НПЦ «ФАРМЗАЩИТА» ФМБА РОССИИ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22634" y="4058722"/>
            <a:ext cx="57965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  <a:r>
              <a:rPr kumimoji="0" lang="ru-RU" sz="13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УГТ 4 Получен </a:t>
            </a:r>
            <a:r>
              <a:rPr kumimoji="0" lang="ru-RU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лабораторный образец, подготовлен лабораторный стенд, проведены испытания базовых функций связи с другими элементами системы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95020" y="5014822"/>
            <a:ext cx="58696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Соответствие разработки: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Приоритету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научно-технологического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развития: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Превентивная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и персонализированная медицина, обеспечение здорового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долголетия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Критической технологии: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Технологии разработки лекарственных средств и платформ нового поколения (биотехнологических, высокотехнологичных и радиофармацевтических лекарственных препаратов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Сквозной технологии: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Природоподобные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технологии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2365" y="3793819"/>
            <a:ext cx="4258054" cy="1474995"/>
            <a:chOff x="255221" y="3944525"/>
            <a:chExt cx="4258054" cy="1474995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55221" y="3944525"/>
              <a:ext cx="4258054" cy="1474995"/>
              <a:chOff x="-47323" y="1316590"/>
              <a:chExt cx="8571475" cy="2969169"/>
            </a:xfrm>
          </p:grpSpPr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9009" y="1316590"/>
                <a:ext cx="4815143" cy="2855706"/>
              </a:xfrm>
              <a:prstGeom prst="rect">
                <a:avLst/>
              </a:prstGeom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8228" y="1496460"/>
                <a:ext cx="1893009" cy="1543469"/>
              </a:xfrm>
              <a:prstGeom prst="rect">
                <a:avLst/>
              </a:prstGeom>
            </p:spPr>
          </p:pic>
          <p:sp>
            <p:nvSpPr>
              <p:cNvPr id="17" name="Стрелка вправо 16"/>
              <p:cNvSpPr/>
              <p:nvPr/>
            </p:nvSpPr>
            <p:spPr>
              <a:xfrm>
                <a:off x="2041238" y="1316590"/>
                <a:ext cx="2672491" cy="2538374"/>
              </a:xfrm>
              <a:prstGeom prst="rightArrow">
                <a:avLst>
                  <a:gd name="adj1" fmla="val 69421"/>
                  <a:gd name="adj2" fmla="val 29436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lIns="0" r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9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rPr>
                  <a:t>Оригинальная лабораторная технология</a:t>
                </a:r>
                <a:endParaRPr kumimoji="0" lang="ru-RU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+mn-cs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-47323" y="2984693"/>
                <a:ext cx="2216729" cy="1301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rPr>
                  <a:t>Первичное утильное сырьё</a:t>
                </a:r>
                <a:endParaRPr kumimoji="0" lang="ru-RU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+mn-cs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380960" y="4015788"/>
              <a:ext cx="14267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Calibri" panose="020F0502020204030204" pitchFamily="34" charset="0"/>
                  <a:sym typeface="Arial"/>
                </a:rPr>
                <a:t>«</a:t>
              </a:r>
              <a:r>
                <a:rPr kumimoji="0" lang="ru-RU" sz="12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Calibri" panose="020F0502020204030204" pitchFamily="34" charset="0"/>
                  <a:sym typeface="Arial"/>
                </a:rPr>
                <a:t>FibriNNect</a:t>
              </a: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Calibri" panose="020F0502020204030204" pitchFamily="34" charset="0"/>
                  <a:sym typeface="Arial"/>
                </a:rPr>
                <a:t>»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 rot="5400000">
            <a:off x="1034257" y="4684066"/>
            <a:ext cx="1512575" cy="2682071"/>
            <a:chOff x="4800740" y="3883173"/>
            <a:chExt cx="1512575" cy="2682071"/>
          </a:xfrm>
        </p:grpSpPr>
        <p:pic>
          <p:nvPicPr>
            <p:cNvPr id="25" name="Picture 6" descr="C:\Users\egorihina_m\Desktop\Принцесса цирка\Attachments_egorihina.marfa@yandex.ru_2023-10-28_08-20-09\3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593514" y="4845442"/>
              <a:ext cx="2682070" cy="757533"/>
            </a:xfrm>
            <a:prstGeom prst="rect">
              <a:avLst/>
            </a:prstGeom>
            <a:noFill/>
            <a:ln w="254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C:\Users\egorihina_m\Desktop\Принцесса цирка\Attachments_egorihina.marfa@yandex.ru_2023-10-28_08-20-09\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837226" y="4846687"/>
              <a:ext cx="2682070" cy="755042"/>
            </a:xfrm>
            <a:prstGeom prst="rect">
              <a:avLst/>
            </a:prstGeom>
            <a:noFill/>
            <a:ln w="2540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7" t="26340" r="27353" b="28699"/>
          <a:stretch/>
        </p:blipFill>
        <p:spPr>
          <a:xfrm>
            <a:off x="3414409" y="4981355"/>
            <a:ext cx="1751062" cy="1813601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94" t="15976" r="28218" b="6763"/>
          <a:stretch/>
        </p:blipFill>
        <p:spPr bwMode="auto">
          <a:xfrm>
            <a:off x="4717207" y="3745348"/>
            <a:ext cx="1494086" cy="1754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342679" y="2222057"/>
            <a:ext cx="57512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разработки: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2023-2024гг.</a:t>
            </a:r>
            <a:endParaRPr kumimoji="0" lang="ru-RU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67871" y="2494976"/>
            <a:ext cx="45784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6 385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000 руб.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4207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197143" y="88623"/>
            <a:ext cx="6091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0" y="479403"/>
            <a:ext cx="61574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Рентгеноконтрастный</a:t>
            </a: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костный цемент на основе ПММА</a:t>
            </a:r>
            <a:endParaRPr kumimoji="0" lang="ru-RU" sz="1600" b="1" i="0" u="none" strike="noStrike" kern="0" cap="all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05" y="1064178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результата: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 цемент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высокой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вязкости на основе полиуретана,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 рабочим временем более 10 минут, с возможностью увеличения его в объеме после полимеризации на 25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%, </a:t>
            </a:r>
            <a:r>
              <a:rPr kumimoji="0" lang="ru-RU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рентгенконтрастностью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и отсутствием </a:t>
            </a:r>
            <a:r>
              <a:rPr kumimoji="0" lang="ru-RU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цитотоксичности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, подтверждены свойства в условиях, соответствующих эксплуатационным.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Проведена разработка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системы смешивания высоковязкого костного цемента, по защищенной в режиме Ноу-Хау проектно-конструкторской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документации, получены действующие макеты, сконструированы производственные пресс-формы. 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086768" y="88623"/>
            <a:ext cx="5839103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(ЦЕННОСТЬ):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Обеспечение технологического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суверинитета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РФ в области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костнозамещающих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материалов для травматологии и ортопедии.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Разработанный цемент обладает рядом преимуществ (отсутствие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цитотоксичности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;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 процессе реакции полимеризации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нагревается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40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º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С,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обладает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рентгеноконтрастностью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, по физико-механическим свойствам близок к костной ткани) по сравнению с аналогами на основе метилметакрилата (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цитотоксичен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, в процессе реакции полимеризации нагреваются до 50-70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º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С, обладает избыточной жесткостью).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lang="ru-RU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ПАРТНЕР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ПИМУ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ООО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«АЙКОН-ЛАБ ГМ БХ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»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,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«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Акрус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Биомед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»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2022-2024гг.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34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383 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000 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руб.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ОБЪЁМ ВЫПУСКА: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к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2027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г.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2000 доз костного цемента, 200 систем для пункционного введения костного цемента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СТАТУС РАЗРАБОТКИ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Получен патент на костный цемент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Патент на изобретение RU 2822874 C1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Система смешивания и доставки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УГТ 5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 изготовлен и испытан экспериментальный образец в реальном масштабе по полупромышленной (осуществляемой в условиях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производства) технологии,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воспроизведены (эмулированы) основные внешние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условия эксплуатации, проведено испытание.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Костный цемент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УГТ 6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изготовлен репрезентативный полнофункциональный образец на пилотной производственной линии, подтверждены рабочие характеристики в условиях, приближенных к реальности 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СТЕПЕНИ ЛОКАЛИЗАЦИИ: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100%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системы отечественного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производства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СООТВЕТСТВУЕТ: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коду ГРНТИ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76.09.41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приоритету научно-технологического развития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Превентивная и персонализированная медицина, обеспечение здорового долголетия/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критической технологии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нет соответствия/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26" name="Picture 2" descr="C:\Users\Marfa\Desktop\14.10.24\Фото ЛКТ\Костный цемент рентгеноконтрастност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824" y="3862768"/>
            <a:ext cx="3522663" cy="264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fa\Desktop\14.10.24\Фото ЛКТ\система доставки высоковязкого костного цемент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88" y="3993841"/>
            <a:ext cx="1883154" cy="251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547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197143" y="88623"/>
            <a:ext cx="6091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0" y="479403"/>
            <a:ext cx="66125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Отечественный костный цемент на основе полиметилметакрилата для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Травматологии и ортопедии </a:t>
            </a:r>
            <a:r>
              <a:rPr kumimoji="0" lang="ru-RU" sz="1600" b="1" i="0" u="none" strike="noStrike" kern="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и вертебрологии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704" y="1217691"/>
            <a:ext cx="66588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результата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Разработана отечественная технология получения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костного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цемента на основе полиметилметакрилата, включая технологию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получения основного сырьевого компонента – полиметилметакрилата медицинского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назначения.  Получены образцы костного цемента: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Костный цемент стандартной вязкости (соотношение компонентов 2:1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)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Костный цемент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низкой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вязкости для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ветербрологии(соотношение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2:1)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Проведены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физико –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химические испытания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 ГОСТ ISO 5833 </a:t>
            </a:r>
            <a:r>
              <a:rPr kumimoji="0" lang="ru-R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– 2011. Определены основные эксплуатационные характеристики. Проводятся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исследований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 оценке цитотоксичности и биосовместимости  по  ГОСТ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ISO 10993-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5- 2011.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Проведена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алидация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процесса стерилизации, включая оценку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стерильности. Разработана техническая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и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эксплуатационная документация.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602931" y="273289"/>
            <a:ext cx="5515241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lang="ru-RU" sz="1200" b="1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ПАРТНЕР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ru-RU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ПИМУ</a:t>
            </a:r>
            <a:r>
              <a:rPr lang="en-US" sz="1200" kern="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ООО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«Эндокарбон» (г. Пенза)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2023-2024гг.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5 000 000 </a:t>
            </a:r>
            <a:r>
              <a:rPr kumimoji="0" lang="ru-RU" sz="1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руб.</a:t>
            </a:r>
            <a:endParaRPr kumimoji="0" lang="en-US" sz="12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ОБЪЁМ ВЫПУСКА: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2026 год – 4 % российского рынка,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11 129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уп.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 год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40 млн руб. в год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  <a:sym typeface="Arial"/>
              </a:rPr>
              <a:t>2030 году-     40 %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  <a:sym typeface="Arial"/>
              </a:rPr>
              <a:t>российского рынка, 111 304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  <a:sym typeface="Arial"/>
              </a:rPr>
              <a:t>уп.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  <a:sym typeface="Arial"/>
              </a:rPr>
              <a:t>в год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  <a:sym typeface="Arial"/>
              </a:rPr>
              <a:t>, 320,8 млн руб. в год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СТАТУС РАЗРАБОТКИ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Для разработки введен режим ноу-ха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УГТ 6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изготовлен репрезентативный полнофункциональный образец на пилотной производственной линии, подтверждены рабочие характеристики в условиях, приближенных к реальности 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СТЕПЕНИ ЛОКАЛИЗАЦИИ: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85%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системы отечественного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РАЗРАБОТКА СООТВЕТСТВУЕТ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Приоритету научно-технологического развития: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Превентивная и персонализированная медицина, обеспечение здорового долголетия.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Критическим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технологиям: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Технологии разработки медицинских изделий нового поколения, включая биогибридные, бионические технологии и нейротехнологии.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Сквозным технологиям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Технологии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создания новых материалов с заданными свойствами и эксплуатационными характеристиками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04" y="3441174"/>
            <a:ext cx="65818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ЭФФЕКТ (ЦЕННОСТЬ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):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Создание на территории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ПФО нового производства отечественных медицинских изделий 3-го класса риска; 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Развитие отечественных наукоемких производств полимерных материалов (включая продукты микротонажных производств) для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медицинской промышленности;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Обеспечение технологического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суверенитета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. Отечественное производство сырья, материалов и готовых изделий для медицинской, пищевой и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ветеринарной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промышленности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712" y="5007917"/>
            <a:ext cx="3445844" cy="180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4" y="5007917"/>
            <a:ext cx="2953844" cy="17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User\Downloads\20241213_233943.jpg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191" y="5090532"/>
            <a:ext cx="1962050" cy="164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462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1D57AD1-3F99-DDD0-59FB-F41FE8F5941B}"/>
              </a:ext>
            </a:extLst>
          </p:cNvPr>
          <p:cNvSpPr txBox="1"/>
          <p:nvPr/>
        </p:nvSpPr>
        <p:spPr>
          <a:xfrm>
            <a:off x="6961432" y="2519336"/>
            <a:ext cx="5141827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Ожидаемый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объём выпуска: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Доля/сегмент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рынка,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который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охватывает предлагаемая разработка 20 535 случаев лечения; 1,03 млн.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кв.см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. клеточного продукта; 2,05 млрд. руб. объём продаж. Возможный объём продаж к 2030 году от 570 до 745 млн. руб. 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Оценка степени локализации: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100%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компонентов системы отечественного производства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C8C7D9-7EBC-8ECE-4FB8-435DD038A4E3}"/>
              </a:ext>
            </a:extLst>
          </p:cNvPr>
          <p:cNvSpPr txBox="1"/>
          <p:nvPr/>
        </p:nvSpPr>
        <p:spPr>
          <a:xfrm>
            <a:off x="245612" y="-22997"/>
            <a:ext cx="60915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ФГБОУ ВО «ПИМУ» Минздрава России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B565C2-57D2-76A4-3F3B-B95916FFD313}"/>
              </a:ext>
            </a:extLst>
          </p:cNvPr>
          <p:cNvSpPr txBox="1"/>
          <p:nvPr/>
        </p:nvSpPr>
        <p:spPr>
          <a:xfrm>
            <a:off x="135373" y="268251"/>
            <a:ext cx="6359336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«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RegSkin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» – ВТЛП для восстановления кожных покровов и мягких тканей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4045" y="815265"/>
            <a:ext cx="669920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Описание результата: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 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Разработан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ВТЛП на основе оригинального биополимерного гидрогелевого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скаффолда-носителя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 инкапсулированными аллогенными мезенхимальными стволовыми клетками (МСК) жировой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ткани, обладает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выраженным регенеративным потенциалом в отношении кожных покровов и мягких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тканей.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Показана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эффективность и безопасность в ограниченных доклинических исследованиях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vivo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«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RegSkin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» ускоряет процесс созревания грануляционной и соединительной ткани, способствует формированию функциональной ткани близкой к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нормоткани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Показано, что оба вида предложенных продуктов (Бесклеточный продукт и ВТЛП) обладают выраженным регенеративным эффектом.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90145" y="46890"/>
            <a:ext cx="27402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Эффект (ценность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):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технологический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суверенитет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повышение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качества оказания медицинской помощи по профилю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хирургия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Возможно использование на рынке косметологии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73088" y="1824614"/>
            <a:ext cx="57512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Заказчик</a:t>
            </a:r>
            <a:r>
              <a:rPr lang="ru-RU" sz="12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</a:t>
            </a:r>
            <a:r>
              <a:rPr kumimoji="0" 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 ПИМУ</a:t>
            </a:r>
            <a:r>
              <a: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/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ведется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поиск производственного партнера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78686" y="4199731"/>
            <a:ext cx="5141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Текущий статус разработки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УГТ 4 Получен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лабораторный образец, подготовлен лабораторный стенд, проведены испытания базовых функций связи с другими элементами системы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024844" y="4954491"/>
            <a:ext cx="50784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Соответствие разработки: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Приоритету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научно-технологического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развития: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Превентивная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и персонализированная медицина, обеспечение здорового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долголетия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Критической технологии: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Технологии разработки лекарственных средств и платформ нового поколения (биотехнологических, высокотехнологичных и радиофармацевтических лекарственных препаратов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Сквозной технологии: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kumimoji="0" lang="ru-RU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Природоподобные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технологии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61434" y="2032605"/>
            <a:ext cx="36490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Срок разработки: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2018-2023гг.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61432" y="2254122"/>
            <a:ext cx="36519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Стоимость разработки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: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36 273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000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  <a:sym typeface="Arial"/>
              </a:rPr>
              <a:t>руб.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23F3B15F-E928-927A-253B-BAEA9CF7FEE9}"/>
              </a:ext>
            </a:extLst>
          </p:cNvPr>
          <p:cNvGrpSpPr/>
          <p:nvPr/>
        </p:nvGrpSpPr>
        <p:grpSpPr>
          <a:xfrm>
            <a:off x="138167" y="3393277"/>
            <a:ext cx="2254437" cy="3398357"/>
            <a:chOff x="6476754" y="1261943"/>
            <a:chExt cx="3074764" cy="3967257"/>
          </a:xfrm>
        </p:grpSpPr>
        <p:pic>
          <p:nvPicPr>
            <p:cNvPr id="27" name="Picture 3" descr="C:\Users\user\Desktop\по ГЗ 03.08.2020\Крысинные мск вскафф\Гистология\412.jpg">
              <a:extLst>
                <a:ext uri="{FF2B5EF4-FFF2-40B4-BE49-F238E27FC236}">
                  <a16:creationId xmlns:a16="http://schemas.microsoft.com/office/drawing/2014/main" id="{1C052893-2B59-2C7D-AF87-8376C121E9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311" y="4130792"/>
              <a:ext cx="1479620" cy="10984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C:\Users\user\Desktop\по ГЗ 03.08.2020\Крысинные мск вскафф\Гистология\!464.jpg">
              <a:extLst>
                <a:ext uri="{FF2B5EF4-FFF2-40B4-BE49-F238E27FC236}">
                  <a16:creationId xmlns:a16="http://schemas.microsoft.com/office/drawing/2014/main" id="{9BC35FF4-B7C3-FE0F-392C-6381F1BF49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0814" y="4130793"/>
              <a:ext cx="1487148" cy="1098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0">
              <a:extLst>
                <a:ext uri="{FF2B5EF4-FFF2-40B4-BE49-F238E27FC236}">
                  <a16:creationId xmlns:a16="http://schemas.microsoft.com/office/drawing/2014/main" id="{ECA7602D-778C-ED3B-0160-EA52708FA5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6754" y="2788362"/>
              <a:ext cx="1491207" cy="1098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5">
              <a:extLst>
                <a:ext uri="{FF2B5EF4-FFF2-40B4-BE49-F238E27FC236}">
                  <a16:creationId xmlns:a16="http://schemas.microsoft.com/office/drawing/2014/main" id="{4755F3D0-361B-E1E8-5CB6-F8141F3A43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311" y="2786106"/>
              <a:ext cx="1479620" cy="11065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14">
              <a:extLst>
                <a:ext uri="{FF2B5EF4-FFF2-40B4-BE49-F238E27FC236}">
                  <a16:creationId xmlns:a16="http://schemas.microsoft.com/office/drawing/2014/main" id="{A8F68EB6-B244-ED6A-FDEF-A3DA9AC41B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1" y="1529555"/>
              <a:ext cx="1491207" cy="1098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7">
              <a:extLst>
                <a:ext uri="{FF2B5EF4-FFF2-40B4-BE49-F238E27FC236}">
                  <a16:creationId xmlns:a16="http://schemas.microsoft.com/office/drawing/2014/main" id="{298A8602-A609-36F1-7017-C772D67CA5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311" y="1521440"/>
              <a:ext cx="1491207" cy="11065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8548AF1-5274-3B9B-1C0E-555E08D3F774}"/>
                </a:ext>
              </a:extLst>
            </p:cNvPr>
            <p:cNvSpPr txBox="1"/>
            <p:nvPr/>
          </p:nvSpPr>
          <p:spPr>
            <a:xfrm>
              <a:off x="6643826" y="1261943"/>
              <a:ext cx="9925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Контроль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511F8FC-4954-52D8-901F-24EC08A2FB3E}"/>
                </a:ext>
              </a:extLst>
            </p:cNvPr>
            <p:cNvSpPr txBox="1"/>
            <p:nvPr/>
          </p:nvSpPr>
          <p:spPr>
            <a:xfrm>
              <a:off x="8303831" y="1267925"/>
              <a:ext cx="85472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RegSkin</a:t>
              </a:r>
              <a:endPara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A7E471E-AFB7-4EC2-10C9-087EF6069CB7}"/>
                </a:ext>
              </a:extLst>
            </p:cNvPr>
            <p:cNvSpPr txBox="1"/>
            <p:nvPr/>
          </p:nvSpPr>
          <p:spPr>
            <a:xfrm>
              <a:off x="7516721" y="3885532"/>
              <a:ext cx="902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21 сутки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068D59FD-BC84-F15E-04C8-CD803262B47C}"/>
              </a:ext>
            </a:extLst>
          </p:cNvPr>
          <p:cNvSpPr txBox="1"/>
          <p:nvPr/>
        </p:nvSpPr>
        <p:spPr>
          <a:xfrm>
            <a:off x="87427" y="2848215"/>
            <a:ext cx="2393879" cy="60016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2B386D">
                    <a:lumMod val="50000"/>
                  </a:srgbClr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Д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B386D">
                    <a:lumMod val="50000"/>
                  </a:srgbClr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оклинические 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2B386D">
                    <a:lumMod val="50000"/>
                  </a:srgbClr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t>исследования на малых лабораторных животных (крысы)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481306" y="3571044"/>
            <a:ext cx="4405521" cy="2932584"/>
            <a:chOff x="2481306" y="3571044"/>
            <a:chExt cx="4405521" cy="293258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481306" y="3571044"/>
              <a:ext cx="4159749" cy="2932584"/>
              <a:chOff x="2878102" y="3665930"/>
              <a:chExt cx="4159749" cy="2932584"/>
            </a:xfrm>
          </p:grpSpPr>
          <p:grpSp>
            <p:nvGrpSpPr>
              <p:cNvPr id="38" name="Группа 37"/>
              <p:cNvGrpSpPr/>
              <p:nvPr/>
            </p:nvGrpSpPr>
            <p:grpSpPr>
              <a:xfrm rot="5400000">
                <a:off x="3538278" y="3098941"/>
                <a:ext cx="2932584" cy="4066562"/>
                <a:chOff x="9545395" y="204283"/>
                <a:chExt cx="3615810" cy="5467162"/>
              </a:xfrm>
            </p:grpSpPr>
            <p:pic>
              <p:nvPicPr>
                <p:cNvPr id="39" name="Рисунок 38">
                  <a:extLst>
                    <a:ext uri="{FF2B5EF4-FFF2-40B4-BE49-F238E27FC236}">
                      <a16:creationId xmlns:a16="http://schemas.microsoft.com/office/drawing/2014/main" id="{60BFCD17-DA46-439A-D1C2-E41959A35B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8318947" y="2801978"/>
                  <a:ext cx="3630777" cy="1177882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pic>
              <p:nvPicPr>
                <p:cNvPr id="40" name="Рисунок 39">
                  <a:extLst>
                    <a:ext uri="{FF2B5EF4-FFF2-40B4-BE49-F238E27FC236}">
                      <a16:creationId xmlns:a16="http://schemas.microsoft.com/office/drawing/2014/main" id="{3AF56A24-43B8-E041-A8BE-71BD6EC2AD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0759686" y="2807779"/>
                  <a:ext cx="3630775" cy="1172263"/>
                </a:xfrm>
                <a:prstGeom prst="rect">
                  <a:avLst/>
                </a:prstGeom>
                <a:ln>
                  <a:solidFill>
                    <a:sysClr val="windowText" lastClr="000000"/>
                  </a:solidFill>
                </a:ln>
              </p:spPr>
            </p:pic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A8FA05A-DAC8-53E6-3497-BD56A8BEF46D}"/>
                    </a:ext>
                  </a:extLst>
                </p:cNvPr>
                <p:cNvSpPr txBox="1"/>
                <p:nvPr/>
              </p:nvSpPr>
              <p:spPr>
                <a:xfrm rot="10800000">
                  <a:off x="9563668" y="5342712"/>
                  <a:ext cx="992579" cy="3287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Контроль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6323EF91-679F-9CE4-47FD-35D9A9F1E073}"/>
                    </a:ext>
                  </a:extLst>
                </p:cNvPr>
                <p:cNvSpPr txBox="1"/>
                <p:nvPr/>
              </p:nvSpPr>
              <p:spPr>
                <a:xfrm rot="10800000">
                  <a:off x="12015268" y="5251791"/>
                  <a:ext cx="1111170" cy="41378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RegSkin</a:t>
                  </a:r>
                  <a:endParaRPr kumimoji="0" lang="ru-RU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3345B02E-9CB9-9511-3278-E3658FDB1101}"/>
                    </a:ext>
                  </a:extLst>
                </p:cNvPr>
                <p:cNvSpPr txBox="1"/>
                <p:nvPr/>
              </p:nvSpPr>
              <p:spPr>
                <a:xfrm rot="16200000">
                  <a:off x="9390345" y="377606"/>
                  <a:ext cx="1371247" cy="10246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r>
                    <a:rPr kumimoji="0" lang="ru-RU" sz="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 Формирование </a:t>
                  </a:r>
                  <a:r>
                    <a:rPr kumimoji="0" lang="ru-RU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грубого </a:t>
                  </a:r>
                  <a:r>
                    <a:rPr kumimoji="0" lang="ru-RU" sz="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рубца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endParaRPr kumimoji="0" lang="ru-RU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r>
                    <a:rPr kumimoji="0" lang="ru-RU" sz="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 Истончение </a:t>
                  </a:r>
                  <a:r>
                    <a:rPr kumimoji="0" lang="ru-RU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тканей в области дефекта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529F0491-7F67-57CB-7781-C8A9B41A48AC}"/>
                    </a:ext>
                  </a:extLst>
                </p:cNvPr>
                <p:cNvSpPr txBox="1"/>
                <p:nvPr/>
              </p:nvSpPr>
              <p:spPr>
                <a:xfrm rot="16200000">
                  <a:off x="11928514" y="377607"/>
                  <a:ext cx="1371247" cy="10246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r>
                    <a:rPr kumimoji="0" lang="ru-RU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Полнослойное </a:t>
                  </a:r>
                  <a:r>
                    <a:rPr kumimoji="0" lang="ru-RU" sz="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восстановление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endParaRPr kumimoji="0" lang="ru-RU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Char char="-"/>
                    <a:tabLst/>
                    <a:defRPr/>
                  </a:pPr>
                  <a:r>
                    <a:rPr kumimoji="0" lang="ru-RU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 Отсутствие грубой рубцовой ткани</a:t>
                  </a:r>
                </a:p>
              </p:txBody>
            </p:sp>
          </p:grpSp>
          <p:pic>
            <p:nvPicPr>
              <p:cNvPr id="47" name="Рисунок 4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17265" y="4677967"/>
                <a:ext cx="2700628" cy="957494"/>
              </a:xfrm>
              <a:prstGeom prst="rect">
                <a:avLst/>
              </a:prstGeom>
              <a:ln>
                <a:solidFill>
                  <a:sysClr val="windowText" lastClr="000000"/>
                </a:solidFill>
              </a:ln>
            </p:spPr>
          </p:pic>
          <p:sp>
            <p:nvSpPr>
              <p:cNvPr id="49" name="TextBox 48"/>
              <p:cNvSpPr txBox="1"/>
              <p:nvPr/>
            </p:nvSpPr>
            <p:spPr>
              <a:xfrm rot="16200000">
                <a:off x="2488252" y="4854321"/>
                <a:ext cx="121058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Бесклеточный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скаффолд</a:t>
                </a: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5621100" y="4687246"/>
              <a:ext cx="1265727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- Равномерная толщина регенерата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- Протяженная зона ремоделирования </a:t>
              </a:r>
              <a:endPara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4E9162DE-C3B0-316D-8297-C98AF066DC09}"/>
              </a:ext>
            </a:extLst>
          </p:cNvPr>
          <p:cNvSpPr txBox="1"/>
          <p:nvPr/>
        </p:nvSpPr>
        <p:spPr>
          <a:xfrm>
            <a:off x="2696750" y="2863281"/>
            <a:ext cx="3944304" cy="46166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оклинические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исследования на крупных лабораторных животных (свиньи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883" y="46889"/>
            <a:ext cx="1339608" cy="1133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Группа 52"/>
          <p:cNvGrpSpPr/>
          <p:nvPr/>
        </p:nvGrpSpPr>
        <p:grpSpPr>
          <a:xfrm>
            <a:off x="10599941" y="594989"/>
            <a:ext cx="1503318" cy="1214698"/>
            <a:chOff x="9417257" y="1836783"/>
            <a:chExt cx="2615131" cy="1944725"/>
          </a:xfrm>
        </p:grpSpPr>
        <p:pic>
          <p:nvPicPr>
            <p:cNvPr id="54" name="Picture 3" descr="E:\Мой комп 28.12.20\Публикации 2017\в Bioactive materials 17.06.19\в журнал финал\в журнал финал\Рисунки\Fig.5 (a)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17257" y="1850407"/>
              <a:ext cx="2615131" cy="193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TextBox 54"/>
            <p:cNvSpPr txBox="1"/>
            <p:nvPr/>
          </p:nvSpPr>
          <p:spPr>
            <a:xfrm>
              <a:off x="9448801" y="1836783"/>
              <a:ext cx="2200716" cy="7883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МСК в </a:t>
              </a:r>
              <a:r>
                <a:rPr kumimoji="0" lang="en-US" sz="11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RegSkin</a:t>
              </a:r>
              <a:endPara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220068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1857</Words>
  <Application>Microsoft Office PowerPoint</Application>
  <PresentationFormat>Широкоэкранный</PresentationFormat>
  <Paragraphs>207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Montserrat</vt:lpstr>
      <vt:lpstr>Times New Roman</vt:lpstr>
      <vt:lpstr>Verdana</vt:lpstr>
      <vt:lpstr>Wingdings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Келлер</dc:creator>
  <cp:lastModifiedBy>Пчелина Екатерина Игоревна</cp:lastModifiedBy>
  <cp:revision>39</cp:revision>
  <dcterms:created xsi:type="dcterms:W3CDTF">2023-12-11T10:24:39Z</dcterms:created>
  <dcterms:modified xsi:type="dcterms:W3CDTF">2025-01-27T14:27:36Z</dcterms:modified>
</cp:coreProperties>
</file>